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24384000" cy="13716000"/>
  <p:notesSz cx="6858000" cy="9144000"/>
  <p:embeddedFontLst>
    <p:embeddedFont>
      <p:font typeface="Montserrat Bold" pitchFamily="2" charset="77"/>
      <p:bold r:id="rId13"/>
      <p:italic r:id="rId14"/>
      <p:boldItalic r:id="rId15"/>
    </p:embeddedFont>
    <p:embeddedFont>
      <p:font typeface="Montserrat Medium" pitchFamily="2" charset="77"/>
      <p:regular r:id="rId16"/>
      <p:italic r:id="rId17"/>
    </p:embeddedFont>
    <p:embeddedFont>
      <p:font typeface="Montserrat-BoldItalic" pitchFamily="2" charset="77"/>
      <p:bold r:id="rId18"/>
      <p:italic r:id="rId19"/>
      <p:boldItalic r:id="rId20"/>
    </p:embeddedFont>
    <p:embeddedFont>
      <p:font typeface="Montserrat-Italic" pitchFamily="2" charset="77"/>
      <p:italic r:id="rId21"/>
    </p:embeddedFont>
    <p:embeddedFont>
      <p:font typeface="Tw Cen MT" panose="020B0602020104020603" pitchFamily="34" charset="77"/>
      <p:regular r:id="rId22"/>
      <p:bold r:id="rId23"/>
      <p:italic r:id="rId24"/>
      <p:boldItalic r:id="rId25"/>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956"/>
    <p:restoredTop sz="94694"/>
  </p:normalViewPr>
  <p:slideViewPr>
    <p:cSldViewPr snapToGrid="0" snapToObjects="1">
      <p:cViewPr varScale="1">
        <p:scale>
          <a:sx n="60" d="100"/>
          <a:sy n="60" d="100"/>
        </p:scale>
        <p:origin x="1416"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viewProps" Target="viewProps.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4833937" y="2303859"/>
            <a:ext cx="14716126" cy="4643438"/>
          </a:xfrm>
          <a:prstGeom prst="rect">
            <a:avLst/>
          </a:prstGeom>
        </p:spPr>
        <p:txBody>
          <a:bodyPr anchor="b"/>
          <a:lstStyle/>
          <a:p>
            <a:r>
              <a:t>Title Text</a:t>
            </a:r>
          </a:p>
        </p:txBody>
      </p:sp>
      <p:sp>
        <p:nvSpPr>
          <p:cNvPr id="12" name="Shape 12"/>
          <p:cNvSpPr>
            <a:spLocks noGrp="1"/>
          </p:cNvSpPr>
          <p:nvPr>
            <p:ph type="body" sz="quarter" idx="1"/>
          </p:nvPr>
        </p:nvSpPr>
        <p:spPr>
          <a:xfrm>
            <a:off x="4833937" y="7090171"/>
            <a:ext cx="14716126" cy="1589486"/>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4833937" y="8947546"/>
            <a:ext cx="14716126" cy="647701"/>
          </a:xfrm>
          <a:prstGeom prst="rect">
            <a:avLst/>
          </a:prstGeom>
        </p:spPr>
        <p:txBody>
          <a:bodyPr anchor="t">
            <a:spAutoFit/>
          </a:bodyPr>
          <a:lstStyle>
            <a:lvl1pPr marL="0" indent="0" algn="ctr">
              <a:spcBef>
                <a:spcPts val="0"/>
              </a:spcBef>
              <a:buSzTx/>
              <a:buNone/>
              <a:defRPr sz="3200" i="1"/>
            </a:lvl1pPr>
          </a:lstStyle>
          <a:p>
            <a:r>
              <a:t>–Johnny Appleseed</a:t>
            </a:r>
          </a:p>
        </p:txBody>
      </p:sp>
      <p:sp>
        <p:nvSpPr>
          <p:cNvPr id="94" name="Shape 94"/>
          <p:cNvSpPr>
            <a:spLocks noGrp="1"/>
          </p:cNvSpPr>
          <p:nvPr>
            <p:ph type="body" sz="quarter" idx="14"/>
          </p:nvPr>
        </p:nvSpPr>
        <p:spPr>
          <a:xfrm>
            <a:off x="4833937" y="5997575"/>
            <a:ext cx="14716126" cy="863601"/>
          </a:xfrm>
          <a:prstGeom prst="rect">
            <a:avLst/>
          </a:prstGeom>
        </p:spPr>
        <p:txBody>
          <a:bodyPr>
            <a:spAutoFit/>
          </a:bodyPr>
          <a:lstStyle>
            <a:lvl1pPr marL="0" indent="0" algn="ctr">
              <a:spcBef>
                <a:spcPts val="0"/>
              </a:spcBef>
              <a:buSzTx/>
              <a:buNone/>
              <a:defRPr sz="4600">
                <a:latin typeface="+mn-lt"/>
                <a:ea typeface="+mn-ea"/>
                <a:cs typeface="+mn-cs"/>
                <a:sym typeface="Helvetica Neue Medium"/>
              </a:defRPr>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047999" y="0"/>
            <a:ext cx="18288001" cy="137160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sz="half" idx="13"/>
          </p:nvPr>
        </p:nvSpPr>
        <p:spPr>
          <a:xfrm>
            <a:off x="5334000" y="946546"/>
            <a:ext cx="13716001" cy="8304611"/>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4833937" y="9447609"/>
            <a:ext cx="14716126" cy="2000251"/>
          </a:xfrm>
          <a:prstGeom prst="rect">
            <a:avLst/>
          </a:prstGeom>
        </p:spPr>
        <p:txBody>
          <a:bodyPr anchor="b"/>
          <a:lstStyle/>
          <a:p>
            <a:r>
              <a:t>Title Text</a:t>
            </a:r>
          </a:p>
        </p:txBody>
      </p:sp>
      <p:sp>
        <p:nvSpPr>
          <p:cNvPr id="22" name="Shape 22"/>
          <p:cNvSpPr>
            <a:spLocks noGrp="1"/>
          </p:cNvSpPr>
          <p:nvPr>
            <p:ph type="body" sz="quarter" idx="1"/>
          </p:nvPr>
        </p:nvSpPr>
        <p:spPr>
          <a:xfrm>
            <a:off x="4833937" y="11465718"/>
            <a:ext cx="14716126" cy="1589486"/>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4833937" y="4536281"/>
            <a:ext cx="14716126" cy="4643438"/>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12495609" y="892968"/>
            <a:ext cx="7500938" cy="11555017"/>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4387453" y="892968"/>
            <a:ext cx="7500938" cy="5607845"/>
          </a:xfrm>
          <a:prstGeom prst="rect">
            <a:avLst/>
          </a:prstGeom>
        </p:spPr>
        <p:txBody>
          <a:bodyPr anchor="b"/>
          <a:lstStyle>
            <a:lvl1pPr>
              <a:defRPr sz="8400"/>
            </a:lvl1pPr>
          </a:lstStyle>
          <a:p>
            <a:r>
              <a:t>Title Text</a:t>
            </a:r>
          </a:p>
        </p:txBody>
      </p:sp>
      <p:sp>
        <p:nvSpPr>
          <p:cNvPr id="40" name="Shape 40"/>
          <p:cNvSpPr>
            <a:spLocks noGrp="1"/>
          </p:cNvSpPr>
          <p:nvPr>
            <p:ph type="body" sz="quarter" idx="1"/>
          </p:nvPr>
        </p:nvSpPr>
        <p:spPr>
          <a:xfrm>
            <a:off x="4387453" y="6643687"/>
            <a:ext cx="7500938" cy="5786438"/>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quarter" idx="13"/>
          </p:nvPr>
        </p:nvSpPr>
        <p:spPr>
          <a:xfrm>
            <a:off x="12495609" y="3643312"/>
            <a:ext cx="7500938" cy="8840392"/>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quarter" idx="1"/>
          </p:nvPr>
        </p:nvSpPr>
        <p:spPr>
          <a:xfrm>
            <a:off x="4387453" y="3643312"/>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xfrm>
            <a:off x="11954103" y="13073062"/>
            <a:ext cx="466269" cy="473076"/>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4387453" y="1785937"/>
            <a:ext cx="15609094" cy="101441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12495609" y="7161609"/>
            <a:ext cx="7500938" cy="5304235"/>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12495609" y="1250156"/>
            <a:ext cx="7500938" cy="5304235"/>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4387453" y="1250156"/>
            <a:ext cx="7500938" cy="11215688"/>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4387453" y="357187"/>
            <a:ext cx="15609094" cy="3036095"/>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Title Text</a:t>
            </a:r>
          </a:p>
        </p:txBody>
      </p:sp>
      <p:sp>
        <p:nvSpPr>
          <p:cNvPr id="3" name="Shape 3"/>
          <p:cNvSpPr>
            <a:spLocks noGrp="1"/>
          </p:cNvSpPr>
          <p:nvPr>
            <p:ph type="body" idx="1"/>
          </p:nvPr>
        </p:nvSpPr>
        <p:spPr>
          <a:xfrm>
            <a:off x="4387453" y="3643312"/>
            <a:ext cx="15609094" cy="8840392"/>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954103" y="13073062"/>
            <a:ext cx="466269" cy="477671"/>
          </a:xfrm>
          <a:prstGeom prst="rect">
            <a:avLst/>
          </a:prstGeom>
          <a:ln w="12700">
            <a:miter lim="400000"/>
          </a:ln>
        </p:spPr>
        <p:txBody>
          <a:bodyPr wrap="none" lIns="71437" tIns="71437" rIns="71437" bIns="71437">
            <a:spAutoFit/>
          </a:bodyPr>
          <a:lstStyle>
            <a:lvl1pPr>
              <a:defRPr sz="22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9pPr>
    </p:titleStyle>
    <p:body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1pPr>
      <a:lvl2pPr marL="0" marR="0" indent="2286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2pPr>
      <a:lvl3pPr marL="0" marR="0" indent="4572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3pPr>
      <a:lvl4pPr marL="0" marR="0" indent="6858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4pPr>
      <a:lvl5pPr marL="0" marR="0" indent="9144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5pPr>
      <a:lvl6pPr marL="0" marR="0" indent="11430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6pPr>
      <a:lvl7pPr marL="0" marR="0" indent="13716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7pPr>
      <a:lvl8pPr marL="0" marR="0" indent="16002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8pPr>
      <a:lvl9pPr marL="0" marR="0" indent="18288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www.designthinkmakebreakrepeat.com" TargetMode="External"/><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4A8B40E-6931-2D4E-848F-A4409A0DA491}"/>
              </a:ext>
            </a:extLst>
          </p:cNvPr>
          <p:cNvGrpSpPr/>
          <p:nvPr/>
        </p:nvGrpSpPr>
        <p:grpSpPr>
          <a:xfrm>
            <a:off x="-74732" y="-15280"/>
            <a:ext cx="24530515" cy="13124133"/>
            <a:chOff x="-74732" y="-15280"/>
            <a:chExt cx="24530515" cy="13124133"/>
          </a:xfrm>
        </p:grpSpPr>
        <p:pic>
          <p:nvPicPr>
            <p:cNvPr id="119" name="Heuristic evaluation.jpg"/>
            <p:cNvPicPr>
              <a:picLocks noChangeAspect="1"/>
            </p:cNvPicPr>
            <p:nvPr/>
          </p:nvPicPr>
          <p:blipFill>
            <a:blip r:embed="rId2"/>
            <a:srcRect t="15487" b="15487"/>
            <a:stretch>
              <a:fillRect/>
            </a:stretch>
          </p:blipFill>
          <p:spPr>
            <a:xfrm>
              <a:off x="-12105" y="-15280"/>
              <a:ext cx="24408388" cy="11232058"/>
            </a:xfrm>
            <a:prstGeom prst="rect">
              <a:avLst/>
            </a:prstGeom>
            <a:ln w="12700">
              <a:miter lim="400000"/>
            </a:ln>
          </p:spPr>
        </p:pic>
        <p:sp>
          <p:nvSpPr>
            <p:cNvPr id="120" name="Shape 120"/>
            <p:cNvSpPr/>
            <p:nvPr/>
          </p:nvSpPr>
          <p:spPr>
            <a:xfrm>
              <a:off x="-71783" y="-8835"/>
              <a:ext cx="24527566" cy="11219070"/>
            </a:xfrm>
            <a:prstGeom prst="rect">
              <a:avLst/>
            </a:prstGeom>
            <a:solidFill>
              <a:srgbClr val="000000">
                <a:alpha val="39854"/>
              </a:srgbClr>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1" name="Shape 121"/>
            <p:cNvSpPr/>
            <p:nvPr/>
          </p:nvSpPr>
          <p:spPr>
            <a:xfrm>
              <a:off x="1150663" y="8178675"/>
              <a:ext cx="13812119" cy="11080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lvl1pPr algn="l">
                <a:defRPr sz="5700" i="1">
                  <a:solidFill>
                    <a:srgbClr val="FFFFFF"/>
                  </a:solidFill>
                  <a:effectLst>
                    <a:outerShdw blurRad="25400" dir="18900000" rotWithShape="0">
                      <a:srgbClr val="000000"/>
                    </a:outerShdw>
                  </a:effectLst>
                  <a:latin typeface="Palatino"/>
                  <a:ea typeface="Palatino"/>
                  <a:cs typeface="Palatino"/>
                  <a:sym typeface="Palatino"/>
                </a:defRPr>
              </a:lvl1pPr>
            </a:lstStyle>
            <a:p>
              <a:r>
                <a:t>Testing your solution with domain experts</a:t>
              </a:r>
            </a:p>
          </p:txBody>
        </p:sp>
        <p:sp>
          <p:nvSpPr>
            <p:cNvPr id="122" name="Shape 122"/>
            <p:cNvSpPr/>
            <p:nvPr/>
          </p:nvSpPr>
          <p:spPr>
            <a:xfrm>
              <a:off x="-63142" y="11257466"/>
              <a:ext cx="24510284" cy="1"/>
            </a:xfrm>
            <a:prstGeom prst="line">
              <a:avLst/>
            </a:prstGeom>
            <a:ln w="203200">
              <a:solidFill>
                <a:srgbClr val="FF283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3" name="Shape 123"/>
            <p:cNvSpPr/>
            <p:nvPr/>
          </p:nvSpPr>
          <p:spPr>
            <a:xfrm>
              <a:off x="585599" y="11969021"/>
              <a:ext cx="6538480" cy="1006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l">
                <a:defRPr sz="5700">
                  <a:latin typeface="Helvetica"/>
                  <a:ea typeface="Helvetica"/>
                  <a:cs typeface="Helvetica"/>
                  <a:sym typeface="Helvetica"/>
                </a:defRPr>
              </a:pPr>
              <a:r>
                <a:rPr>
                  <a:solidFill>
                    <a:srgbClr val="EE5150"/>
                  </a:solidFill>
                </a:rPr>
                <a:t>TURN TO: </a:t>
              </a:r>
              <a:r>
                <a:t>Page 74</a:t>
              </a:r>
            </a:p>
          </p:txBody>
        </p:sp>
        <p:sp>
          <p:nvSpPr>
            <p:cNvPr id="124" name="Shape 124"/>
            <p:cNvSpPr/>
            <p:nvPr/>
          </p:nvSpPr>
          <p:spPr>
            <a:xfrm>
              <a:off x="-19199" y="2753564"/>
              <a:ext cx="10621275"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25" name="Shape 125"/>
            <p:cNvSpPr/>
            <p:nvPr/>
          </p:nvSpPr>
          <p:spPr>
            <a:xfrm rot="5400000">
              <a:off x="10059065" y="3278725"/>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6" name="Shape 126"/>
            <p:cNvSpPr/>
            <p:nvPr/>
          </p:nvSpPr>
          <p:spPr>
            <a:xfrm>
              <a:off x="476347" y="2076126"/>
              <a:ext cx="10722796" cy="23241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4400"/>
                </a:lnSpc>
                <a:defRPr sz="15000" b="0" spc="-300">
                  <a:solidFill>
                    <a:srgbClr val="FFFFFF"/>
                  </a:solidFill>
                  <a:latin typeface="Montserrat Bold"/>
                  <a:ea typeface="Montserrat Bold"/>
                  <a:cs typeface="Montserrat Bold"/>
                  <a:sym typeface="Montserrat Bold"/>
                </a:defRPr>
              </a:pPr>
              <a:r>
                <a:rPr dirty="0"/>
                <a:t>Heuristic </a:t>
              </a:r>
            </a:p>
          </p:txBody>
        </p:sp>
        <p:sp>
          <p:nvSpPr>
            <p:cNvPr id="127" name="Shape 127"/>
            <p:cNvSpPr/>
            <p:nvPr/>
          </p:nvSpPr>
          <p:spPr>
            <a:xfrm>
              <a:off x="19328320" y="12661177"/>
              <a:ext cx="4536314"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919191"/>
                  </a:solidFill>
                  <a:latin typeface="Montserrat Medium"/>
                  <a:ea typeface="Montserrat Medium"/>
                  <a:cs typeface="Montserrat Medium"/>
                  <a:sym typeface="Montserrat Medium"/>
                </a:defRPr>
              </a:lvl1pPr>
            </a:lstStyle>
            <a:p>
              <a:r>
                <a:t>Image Attribution: Public domain </a:t>
              </a:r>
            </a:p>
          </p:txBody>
        </p:sp>
        <p:sp>
          <p:nvSpPr>
            <p:cNvPr id="128" name="Shape 128"/>
            <p:cNvSpPr/>
            <p:nvPr/>
          </p:nvSpPr>
          <p:spPr>
            <a:xfrm>
              <a:off x="-74732" y="5357789"/>
              <a:ext cx="12673797"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29" name="Shape 129"/>
            <p:cNvSpPr/>
            <p:nvPr/>
          </p:nvSpPr>
          <p:spPr>
            <a:xfrm rot="5400000">
              <a:off x="12064042" y="5882950"/>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0" name="Shape 130"/>
            <p:cNvSpPr/>
            <p:nvPr/>
          </p:nvSpPr>
          <p:spPr>
            <a:xfrm>
              <a:off x="420815" y="4553350"/>
              <a:ext cx="12264592"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Evaluation</a:t>
              </a:r>
            </a:p>
          </p:txBody>
        </p:sp>
      </p:gr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27E338E-8D0E-1145-9D7B-7F52CFD489AB}"/>
              </a:ext>
            </a:extLst>
          </p:cNvPr>
          <p:cNvGrpSpPr/>
          <p:nvPr/>
        </p:nvGrpSpPr>
        <p:grpSpPr>
          <a:xfrm>
            <a:off x="-36937" y="720955"/>
            <a:ext cx="24457874" cy="13025113"/>
            <a:chOff x="-36937" y="720955"/>
            <a:chExt cx="24457874" cy="13025113"/>
          </a:xfrm>
        </p:grpSpPr>
        <p:pic>
          <p:nvPicPr>
            <p:cNvPr id="337" name="pasted-image.pdf"/>
            <p:cNvPicPr>
              <a:picLocks noChangeAspect="1"/>
            </p:cNvPicPr>
            <p:nvPr/>
          </p:nvPicPr>
          <p:blipFill>
            <a:blip r:embed="rId2"/>
            <a:srcRect l="27630"/>
            <a:stretch>
              <a:fillRect/>
            </a:stretch>
          </p:blipFill>
          <p:spPr>
            <a:xfrm rot="10800000">
              <a:off x="4304849" y="720955"/>
              <a:ext cx="20114295" cy="13021637"/>
            </a:xfrm>
            <a:prstGeom prst="rect">
              <a:avLst/>
            </a:prstGeom>
            <a:ln w="12700">
              <a:miter lim="400000"/>
            </a:ln>
          </p:spPr>
        </p:pic>
        <p:pic>
          <p:nvPicPr>
            <p:cNvPr id="338" name="pasted-image.pdf"/>
            <p:cNvPicPr>
              <a:picLocks noChangeAspect="1"/>
            </p:cNvPicPr>
            <p:nvPr/>
          </p:nvPicPr>
          <p:blipFill>
            <a:blip r:embed="rId2"/>
            <a:srcRect t="33454" r="50402"/>
            <a:stretch>
              <a:fillRect/>
            </a:stretch>
          </p:blipFill>
          <p:spPr>
            <a:xfrm rot="10800000">
              <a:off x="-4557" y="6312722"/>
              <a:ext cx="11825051" cy="7433346"/>
            </a:xfrm>
            <a:prstGeom prst="rect">
              <a:avLst/>
            </a:prstGeom>
            <a:ln w="12700">
              <a:miter lim="400000"/>
            </a:ln>
          </p:spPr>
        </p:pic>
        <p:sp>
          <p:nvSpPr>
            <p:cNvPr id="339" name="Shape 339"/>
            <p:cNvSpPr/>
            <p:nvPr/>
          </p:nvSpPr>
          <p:spPr>
            <a:xfrm>
              <a:off x="-36937" y="12049959"/>
              <a:ext cx="24457874" cy="1"/>
            </a:xfrm>
            <a:prstGeom prst="line">
              <a:avLst/>
            </a:prstGeom>
            <a:ln w="215900">
              <a:solidFill>
                <a:srgbClr val="FFFFFF"/>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40" name="Shape 340"/>
            <p:cNvSpPr/>
            <p:nvPr/>
          </p:nvSpPr>
          <p:spPr>
            <a:xfrm>
              <a:off x="975503" y="891390"/>
              <a:ext cx="3253868" cy="4778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p>
              <a:pPr algn="l">
                <a:defRPr sz="6000" b="0">
                  <a:latin typeface="Montserrat Bold"/>
                  <a:ea typeface="Montserrat Bold"/>
                  <a:cs typeface="Montserrat Bold"/>
                  <a:sym typeface="Montserrat Bold"/>
                </a:defRPr>
              </a:pPr>
              <a:r>
                <a:t>Design.</a:t>
              </a:r>
            </a:p>
            <a:p>
              <a:pPr algn="l">
                <a:defRPr sz="6000" b="0">
                  <a:latin typeface="Montserrat Bold"/>
                  <a:ea typeface="Montserrat Bold"/>
                  <a:cs typeface="Montserrat Bold"/>
                  <a:sym typeface="Montserrat Bold"/>
                </a:defRPr>
              </a:pPr>
              <a:r>
                <a:t>Think</a:t>
              </a:r>
            </a:p>
            <a:p>
              <a:pPr algn="l">
                <a:defRPr sz="6000" b="0">
                  <a:latin typeface="Montserrat Bold"/>
                  <a:ea typeface="Montserrat Bold"/>
                  <a:cs typeface="Montserrat Bold"/>
                  <a:sym typeface="Montserrat Bold"/>
                </a:defRPr>
              </a:pPr>
              <a:r>
                <a:t>Make.</a:t>
              </a:r>
            </a:p>
            <a:p>
              <a:pPr algn="l">
                <a:defRPr sz="6000" b="0">
                  <a:latin typeface="Montserrat Bold"/>
                  <a:ea typeface="Montserrat Bold"/>
                  <a:cs typeface="Montserrat Bold"/>
                  <a:sym typeface="Montserrat Bold"/>
                </a:defRPr>
              </a:pPr>
              <a:r>
                <a:t>Break. </a:t>
              </a:r>
            </a:p>
            <a:p>
              <a:pPr algn="l">
                <a:defRPr sz="6000" b="0">
                  <a:latin typeface="Montserrat Bold"/>
                  <a:ea typeface="Montserrat Bold"/>
                  <a:cs typeface="Montserrat Bold"/>
                  <a:sym typeface="Montserrat Bold"/>
                </a:defRPr>
              </a:pPr>
              <a:r>
                <a:t>Repeat.</a:t>
              </a:r>
            </a:p>
          </p:txBody>
        </p:sp>
        <p:sp>
          <p:nvSpPr>
            <p:cNvPr id="341" name="Shape 341"/>
            <p:cNvSpPr/>
            <p:nvPr/>
          </p:nvSpPr>
          <p:spPr>
            <a:xfrm>
              <a:off x="8634748" y="2755150"/>
              <a:ext cx="14424722" cy="2606482"/>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b="0">
                  <a:solidFill>
                    <a:srgbClr val="FFFFFF"/>
                  </a:solidFill>
                  <a:latin typeface="Montserrat Bold"/>
                  <a:ea typeface="Montserrat Bold"/>
                  <a:cs typeface="Montserrat Bold"/>
                  <a:sym typeface="Montserrat Bold"/>
                </a:defRPr>
              </a:pPr>
              <a:r>
                <a:rPr dirty="0"/>
                <a:t>This work is licensed under a Creative Commons Attribution-</a:t>
              </a:r>
              <a:r>
                <a:rPr dirty="0" err="1"/>
                <a:t>NonCommercial</a:t>
              </a:r>
              <a:r>
                <a:rPr dirty="0"/>
                <a:t>-</a:t>
              </a:r>
              <a:r>
                <a:rPr dirty="0" err="1"/>
                <a:t>ShareAlike</a:t>
              </a:r>
              <a:r>
                <a:rPr dirty="0"/>
                <a:t> 4.0 International License. Designed by the authors of “Design. Think. Make. Break. Repeat. A Handbook of Methods” (BIS Publishers).</a:t>
              </a:r>
            </a:p>
            <a:p>
              <a:pPr algn="l" defTabSz="457200">
                <a:defRPr b="0">
                  <a:solidFill>
                    <a:srgbClr val="FFFFFF"/>
                  </a:solidFill>
                  <a:latin typeface="Montserrat Bold"/>
                  <a:ea typeface="Montserrat Bold"/>
                  <a:cs typeface="Montserrat Bold"/>
                  <a:sym typeface="Montserrat Bold"/>
                </a:defRPr>
              </a:pPr>
              <a:r>
                <a:rPr u="sng" dirty="0">
                  <a:solidFill>
                    <a:schemeClr val="bg1"/>
                  </a:solidFill>
                  <a:hlinkClick r:id="rId3">
                    <a:extLst>
                      <a:ext uri="{A12FA001-AC4F-418D-AE19-62706E023703}">
                        <ahyp:hlinkClr xmlns:ahyp="http://schemas.microsoft.com/office/drawing/2018/hyperlinkcolor" val="tx"/>
                      </a:ext>
                    </a:extLst>
                  </a:hlinkClick>
                </a:rPr>
                <a:t>www.designthinkmakebreakrepeat.com</a:t>
              </a:r>
            </a:p>
          </p:txBody>
        </p:sp>
        <p:sp>
          <p:nvSpPr>
            <p:cNvPr id="342" name="Shape 342"/>
            <p:cNvSpPr/>
            <p:nvPr/>
          </p:nvSpPr>
          <p:spPr>
            <a:xfrm>
              <a:off x="746861" y="6774665"/>
              <a:ext cx="23078331" cy="47275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sz="4000" b="0">
                  <a:solidFill>
                    <a:srgbClr val="FFFFFF"/>
                  </a:solidFill>
                  <a:latin typeface="Montserrat Medium"/>
                  <a:ea typeface="Montserrat Medium"/>
                  <a:cs typeface="Montserrat Medium"/>
                  <a:sym typeface="Montserrat Medium"/>
                </a:defRPr>
              </a:pPr>
              <a:r>
                <a:t>How to use these slides</a:t>
              </a:r>
            </a:p>
            <a:p>
              <a:pPr algn="l" defTabSz="457200">
                <a:defRPr b="0" i="1">
                  <a:solidFill>
                    <a:srgbClr val="FFFFFF"/>
                  </a:solidFill>
                  <a:latin typeface="Montserrat-Italic"/>
                  <a:ea typeface="Montserrat-Italic"/>
                  <a:cs typeface="Montserrat-Italic"/>
                  <a:sym typeface="Montserrat-Italic"/>
                </a:defRPr>
              </a:pPr>
              <a:r>
                <a:t>These companion slides for the published book “Design Think Make Break Repeat: A Handbook of Methods”, support facilitation of the published exercises during workshops, tutorials or other guided design sessions. </a:t>
              </a:r>
            </a:p>
            <a:p>
              <a:pPr algn="l" defTabSz="457200">
                <a:defRPr b="0" i="1">
                  <a:solidFill>
                    <a:srgbClr val="FFFFFF"/>
                  </a:solidFill>
                  <a:latin typeface="Montserrat-Italic"/>
                  <a:ea typeface="Montserrat-Italic"/>
                  <a:cs typeface="Montserrat-Italic"/>
                  <a:sym typeface="Montserrat-Italic"/>
                </a:defRPr>
              </a:pPr>
              <a:endParaRPr/>
            </a:p>
            <a:p>
              <a:pPr algn="l" defTabSz="457200">
                <a:defRPr b="0" i="1">
                  <a:solidFill>
                    <a:srgbClr val="FFFFFF"/>
                  </a:solidFill>
                  <a:latin typeface="Montserrat-Italic"/>
                  <a:ea typeface="Montserrat-Italic"/>
                  <a:cs typeface="Montserrat-Italic"/>
                  <a:sym typeface="Montserrat-Italic"/>
                </a:defRPr>
              </a:pPr>
              <a:r>
                <a:rPr b="1">
                  <a:latin typeface="Montserrat-BoldItalic"/>
                  <a:ea typeface="Montserrat-BoldItalic"/>
                  <a:cs typeface="Montserrat-BoldItalic"/>
                  <a:sym typeface="Montserrat-BoldItalic"/>
                </a:rPr>
                <a:t>Slide 1: Title.</a:t>
              </a:r>
              <a:r>
                <a:t> Introduce the method, using the description from the book.</a:t>
              </a:r>
            </a:p>
            <a:p>
              <a:pPr algn="l" defTabSz="457200">
                <a:defRPr i="1">
                  <a:solidFill>
                    <a:srgbClr val="FFFFFF"/>
                  </a:solidFill>
                  <a:latin typeface="Montserrat-BoldItalic"/>
                  <a:ea typeface="Montserrat-BoldItalic"/>
                  <a:cs typeface="Montserrat-BoldItalic"/>
                  <a:sym typeface="Montserrat-BoldItalic"/>
                </a:defRPr>
              </a:pPr>
              <a:r>
                <a:t>Slide 2: Examples. </a:t>
              </a:r>
              <a:r>
                <a:rPr b="0">
                  <a:latin typeface="Montserrat-Italic"/>
                  <a:ea typeface="Montserrat-Italic"/>
                  <a:cs typeface="Montserrat-Italic"/>
                  <a:sym typeface="Montserrat-Italic"/>
                </a:rPr>
                <a:t>Use this slide to add your own images/examples of the method in use, or extra information.</a:t>
              </a:r>
              <a:r>
                <a:t> </a:t>
              </a:r>
            </a:p>
            <a:p>
              <a:pPr algn="l" defTabSz="457200">
                <a:defRPr i="1">
                  <a:solidFill>
                    <a:srgbClr val="FFFFFF"/>
                  </a:solidFill>
                  <a:latin typeface="Montserrat-BoldItalic"/>
                  <a:ea typeface="Montserrat-BoldItalic"/>
                  <a:cs typeface="Montserrat-BoldItalic"/>
                  <a:sym typeface="Montserrat-BoldItalic"/>
                </a:defRPr>
              </a:pPr>
              <a:r>
                <a:t>Slide 3+: Steps. </a:t>
              </a:r>
              <a:r>
                <a:rPr b="0">
                  <a:latin typeface="Montserrat-Italic"/>
                  <a:ea typeface="Montserrat-Italic"/>
                  <a:cs typeface="Montserrat-Italic"/>
                  <a:sym typeface="Montserrat-Italic"/>
                </a:rPr>
                <a:t>Use one slide for each step of the method, to track timing and progress. The tip boxes can be used to offer extra guidance for specific steps, where needed. </a:t>
              </a:r>
            </a:p>
            <a:p>
              <a:pPr algn="l" defTabSz="457200">
                <a:defRPr i="1">
                  <a:solidFill>
                    <a:srgbClr val="FFFFFF"/>
                  </a:solidFill>
                  <a:latin typeface="Montserrat-BoldItalic"/>
                  <a:ea typeface="Montserrat-BoldItalic"/>
                  <a:cs typeface="Montserrat-BoldItalic"/>
                  <a:sym typeface="Montserrat-BoldItalic"/>
                </a:defRPr>
              </a:pPr>
              <a:r>
                <a:t>Slide 4: Sharing. </a:t>
              </a:r>
              <a:r>
                <a:rPr b="0">
                  <a:latin typeface="Montserrat-Italic"/>
                  <a:ea typeface="Montserrat-Italic"/>
                  <a:cs typeface="Montserrat-Italic"/>
                  <a:sym typeface="Montserrat-Italic"/>
                </a:rPr>
                <a:t>Results of the exercise are shared and discussed, in an appropriate format.</a:t>
              </a:r>
            </a:p>
          </p:txBody>
        </p:sp>
        <p:sp>
          <p:nvSpPr>
            <p:cNvPr id="343" name="Shape 343"/>
            <p:cNvSpPr/>
            <p:nvPr/>
          </p:nvSpPr>
          <p:spPr>
            <a:xfrm>
              <a:off x="16322992" y="12661177"/>
              <a:ext cx="7541642"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FFFFFF"/>
                  </a:solidFill>
                  <a:latin typeface="Montserrat Medium"/>
                  <a:ea typeface="Montserrat Medium"/>
                  <a:cs typeface="Montserrat Medium"/>
                  <a:sym typeface="Montserrat Medium"/>
                </a:defRPr>
              </a:lvl1pPr>
            </a:lstStyle>
            <a:p>
              <a:r>
                <a:t>Slide design by: Hamish Henderson, Madeleine Borthwick</a:t>
              </a:r>
            </a:p>
          </p:txBody>
        </p:sp>
      </p:gr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E5150"/>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6A010D3-AEED-E64C-B255-0A6CFD6F807C}"/>
              </a:ext>
            </a:extLst>
          </p:cNvPr>
          <p:cNvGrpSpPr/>
          <p:nvPr/>
        </p:nvGrpSpPr>
        <p:grpSpPr>
          <a:xfrm>
            <a:off x="-254236" y="-375470"/>
            <a:ext cx="24118870" cy="13484323"/>
            <a:chOff x="-254236" y="-375470"/>
            <a:chExt cx="24118870" cy="13484323"/>
          </a:xfrm>
        </p:grpSpPr>
        <p:sp>
          <p:nvSpPr>
            <p:cNvPr id="132" name="Shape 132"/>
            <p:cNvSpPr/>
            <p:nvPr/>
          </p:nvSpPr>
          <p:spPr>
            <a:xfrm>
              <a:off x="5037" y="-375470"/>
              <a:ext cx="17058978" cy="5562601"/>
            </a:xfrm>
            <a:prstGeom prst="rect">
              <a:avLst/>
            </a:prstGeom>
            <a:solidFill>
              <a:srgbClr val="FFFFFF"/>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33" name="Shape 133"/>
            <p:cNvSpPr/>
            <p:nvPr/>
          </p:nvSpPr>
          <p:spPr>
            <a:xfrm rot="5400000">
              <a:off x="15602957" y="1429342"/>
              <a:ext cx="5169185" cy="22824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4" name="Shape 134"/>
            <p:cNvSpPr/>
            <p:nvPr/>
          </p:nvSpPr>
          <p:spPr>
            <a:xfrm>
              <a:off x="-254236" y="108340"/>
              <a:ext cx="18411876" cy="4924425"/>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defRPr sz="16000" b="0" spc="-319">
                  <a:solidFill>
                    <a:srgbClr val="EE5150"/>
                  </a:solidFill>
                  <a:latin typeface="Montserrat Bold"/>
                  <a:ea typeface="Montserrat Bold"/>
                  <a:cs typeface="Montserrat Bold"/>
                  <a:sym typeface="Montserrat Bold"/>
                </a:defRPr>
              </a:pPr>
              <a:r>
                <a:rPr dirty="0"/>
                <a:t>Heuristic</a:t>
              </a:r>
              <a:r>
                <a:rPr lang="zh-CN" altLang="en-US" dirty="0"/>
                <a:t> </a:t>
              </a:r>
              <a:r>
                <a:rPr lang="en-AU" altLang="zh-CN" dirty="0"/>
                <a:t>	</a:t>
              </a:r>
              <a:r>
                <a:rPr dirty="0"/>
                <a:t>Evaluation</a:t>
              </a:r>
            </a:p>
          </p:txBody>
        </p:sp>
        <p:sp>
          <p:nvSpPr>
            <p:cNvPr id="135" name="Shape 135"/>
            <p:cNvSpPr/>
            <p:nvPr/>
          </p:nvSpPr>
          <p:spPr>
            <a:xfrm>
              <a:off x="18745136" y="12661177"/>
              <a:ext cx="5119498"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rPr>
                  <a:solidFill>
                    <a:srgbClr val="FFFFFF"/>
                  </a:solidFill>
                </a:rPr>
                <a:t>Image Attribution: Lorum ipsum dolor</a:t>
              </a:r>
              <a:r>
                <a:t> </a:t>
              </a:r>
            </a:p>
          </p:txBody>
        </p:sp>
      </p:grpSp>
      <p:sp>
        <p:nvSpPr>
          <p:cNvPr id="136" name="Shape 136"/>
          <p:cNvSpPr/>
          <p:nvPr/>
        </p:nvSpPr>
        <p:spPr>
          <a:xfrm>
            <a:off x="688027" y="5976336"/>
            <a:ext cx="3419298" cy="9810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defTabSz="457200">
              <a:lnSpc>
                <a:spcPts val="7500"/>
              </a:lnSpc>
              <a:defRPr sz="5400" b="0">
                <a:solidFill>
                  <a:srgbClr val="FFFFFF"/>
                </a:solidFill>
                <a:latin typeface="Montserrat Bold"/>
                <a:ea typeface="Montserrat Bold"/>
                <a:cs typeface="Montserrat Bold"/>
                <a:sym typeface="Montserrat Bold"/>
              </a:defRPr>
            </a:lvl1pPr>
          </a:lstStyle>
          <a:p>
            <a:r>
              <a:t>Example:</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p:nvPr/>
        </p:nvSpPr>
        <p:spPr>
          <a:xfrm>
            <a:off x="20261481"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162" name="Shape 162"/>
          <p:cNvSpPr/>
          <p:nvPr/>
        </p:nvSpPr>
        <p:spPr>
          <a:xfrm>
            <a:off x="1167007"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mins] </a:t>
            </a:r>
          </a:p>
        </p:txBody>
      </p:sp>
      <p:sp>
        <p:nvSpPr>
          <p:cNvPr id="163" name="Shape 163"/>
          <p:cNvSpPr/>
          <p:nvPr/>
        </p:nvSpPr>
        <p:spPr>
          <a:xfrm>
            <a:off x="8721869" y="10470228"/>
            <a:ext cx="2967376"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 </a:t>
            </a:r>
          </a:p>
        </p:txBody>
      </p:sp>
      <p:grpSp>
        <p:nvGrpSpPr>
          <p:cNvPr id="2" name="Group 1">
            <a:extLst>
              <a:ext uri="{FF2B5EF4-FFF2-40B4-BE49-F238E27FC236}">
                <a16:creationId xmlns:a16="http://schemas.microsoft.com/office/drawing/2014/main" id="{2BF02345-03BA-484D-ADDC-4A729B6D79F8}"/>
              </a:ext>
            </a:extLst>
          </p:cNvPr>
          <p:cNvGrpSpPr/>
          <p:nvPr/>
        </p:nvGrpSpPr>
        <p:grpSpPr>
          <a:xfrm>
            <a:off x="-125701" y="-143843"/>
            <a:ext cx="24589598" cy="13252696"/>
            <a:chOff x="-125701" y="-143843"/>
            <a:chExt cx="24589598" cy="13252696"/>
          </a:xfrm>
        </p:grpSpPr>
        <p:pic>
          <p:nvPicPr>
            <p:cNvPr id="138" name="Heuristic evaluation.jpg"/>
            <p:cNvPicPr>
              <a:picLocks noChangeAspect="1"/>
            </p:cNvPicPr>
            <p:nvPr/>
          </p:nvPicPr>
          <p:blipFill>
            <a:blip r:embed="rId2"/>
            <a:srcRect t="26570" b="26570"/>
            <a:stretch>
              <a:fillRect/>
            </a:stretch>
          </p:blipFill>
          <p:spPr>
            <a:xfrm>
              <a:off x="-39288" y="-101506"/>
              <a:ext cx="19485277" cy="6086954"/>
            </a:xfrm>
            <a:prstGeom prst="rect">
              <a:avLst/>
            </a:prstGeom>
            <a:ln w="12700">
              <a:miter lim="400000"/>
            </a:ln>
          </p:spPr>
        </p:pic>
        <p:sp>
          <p:nvSpPr>
            <p:cNvPr id="139" name="Shape 139"/>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0" name="Shape 140"/>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1" name="Shape 141"/>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2" name="Shape 142"/>
            <p:cNvSpPr/>
            <p:nvPr/>
          </p:nvSpPr>
          <p:spPr>
            <a:xfrm>
              <a:off x="19213200" y="255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74</a:t>
              </a:r>
            </a:p>
          </p:txBody>
        </p:sp>
        <p:sp>
          <p:nvSpPr>
            <p:cNvPr id="143" name="Shape 143"/>
            <p:cNvSpPr/>
            <p:nvPr/>
          </p:nvSpPr>
          <p:spPr>
            <a:xfrm>
              <a:off x="-110395" y="609796"/>
              <a:ext cx="10798450"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44" name="Shape 144"/>
            <p:cNvSpPr/>
            <p:nvPr/>
          </p:nvSpPr>
          <p:spPr>
            <a:xfrm rot="5400000">
              <a:off x="10144690" y="1134957"/>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5" name="Shape 145"/>
            <p:cNvSpPr/>
            <p:nvPr/>
          </p:nvSpPr>
          <p:spPr>
            <a:xfrm>
              <a:off x="385152" y="-143843"/>
              <a:ext cx="10289863"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Heuristic </a:t>
              </a:r>
            </a:p>
          </p:txBody>
        </p:sp>
        <p:sp>
          <p:nvSpPr>
            <p:cNvPr id="146" name="Shape 146"/>
            <p:cNvSpPr/>
            <p:nvPr/>
          </p:nvSpPr>
          <p:spPr>
            <a:xfrm>
              <a:off x="17829720" y="12661177"/>
              <a:ext cx="4536314"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919191"/>
                  </a:solidFill>
                  <a:latin typeface="Montserrat Medium"/>
                  <a:ea typeface="Montserrat Medium"/>
                  <a:cs typeface="Montserrat Medium"/>
                  <a:sym typeface="Montserrat Medium"/>
                </a:defRPr>
              </a:lvl1pPr>
            </a:lstStyle>
            <a:p>
              <a:r>
                <a:t>Image Attribution: Public domain </a:t>
              </a:r>
            </a:p>
          </p:txBody>
        </p:sp>
        <p:sp>
          <p:nvSpPr>
            <p:cNvPr id="147" name="Shape 147"/>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8" name="Shape 148"/>
            <p:cNvSpPr/>
            <p:nvPr/>
          </p:nvSpPr>
          <p:spPr>
            <a:xfrm>
              <a:off x="1478213" y="9195086"/>
              <a:ext cx="1038542" cy="1038541"/>
            </a:xfrm>
            <a:prstGeom prst="ellipse">
              <a:avLst/>
            </a:prstGeom>
            <a:solidFill>
              <a:srgbClr val="D23A21"/>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149" name="Shape 149"/>
            <p:cNvSpPr/>
            <p:nvPr/>
          </p:nvSpPr>
          <p:spPr>
            <a:xfrm>
              <a:off x="1334644" y="6636377"/>
              <a:ext cx="21354888" cy="16287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assume the role of an expert evaluator. You will evaluate a prototype of your choice, based on “10 Heuristics for User Interface Design”. Focus on your own design problem, or follow the ‘Supermarket of the Future’ brief (p.143), and use the provided template (p.177).</a:t>
              </a:r>
            </a:p>
          </p:txBody>
        </p:sp>
        <p:sp>
          <p:nvSpPr>
            <p:cNvPr id="150" name="Shape 150"/>
            <p:cNvSpPr/>
            <p:nvPr/>
          </p:nvSpPr>
          <p:spPr>
            <a:xfrm>
              <a:off x="20794536" y="9195086"/>
              <a:ext cx="1038542"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151" name="Shape 151"/>
            <p:cNvSpPr/>
            <p:nvPr/>
          </p:nvSpPr>
          <p:spPr>
            <a:xfrm>
              <a:off x="5718044" y="9195086"/>
              <a:ext cx="1038541" cy="1038541"/>
            </a:xfrm>
            <a:prstGeom prst="ellipse">
              <a:avLst/>
            </a:prstGeom>
            <a:solidFill>
              <a:srgbClr val="64C479"/>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152" name="Shape 152"/>
            <p:cNvSpPr/>
            <p:nvPr/>
          </p:nvSpPr>
          <p:spPr>
            <a:xfrm>
              <a:off x="9686286" y="9195086"/>
              <a:ext cx="1038541"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153" name="Shape 153"/>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54" name="Shape 154"/>
            <p:cNvSpPr/>
            <p:nvPr/>
          </p:nvSpPr>
          <p:spPr>
            <a:xfrm>
              <a:off x="18112142" y="3266047"/>
              <a:ext cx="6328532"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155" name="Shape 155"/>
            <p:cNvSpPr/>
            <p:nvPr/>
          </p:nvSpPr>
          <p:spPr>
            <a:xfrm>
              <a:off x="20913150" y="3774456"/>
              <a:ext cx="3308732" cy="1082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rPr>
                  <a:latin typeface="Montserrat Medium"/>
                  <a:ea typeface="Montserrat Medium"/>
                  <a:cs typeface="Montserrat Medium"/>
                  <a:sym typeface="Montserrat Medium"/>
                </a:rPr>
                <a:t>Pen, paper</a:t>
              </a:r>
            </a:p>
          </p:txBody>
        </p:sp>
        <p:sp>
          <p:nvSpPr>
            <p:cNvPr id="156" name="Shape 156"/>
            <p:cNvSpPr/>
            <p:nvPr/>
          </p:nvSpPr>
          <p:spPr>
            <a:xfrm>
              <a:off x="13480805" y="9195086"/>
              <a:ext cx="1038541"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157" name="Shape 157"/>
            <p:cNvSpPr/>
            <p:nvPr/>
          </p:nvSpPr>
          <p:spPr>
            <a:xfrm>
              <a:off x="17275322" y="9195086"/>
              <a:ext cx="1038541"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159" name="Shape 159"/>
            <p:cNvSpPr/>
            <p:nvPr/>
          </p:nvSpPr>
          <p:spPr>
            <a:xfrm>
              <a:off x="-125701" y="3057910"/>
              <a:ext cx="13079860"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60" name="Shape 160"/>
            <p:cNvSpPr/>
            <p:nvPr/>
          </p:nvSpPr>
          <p:spPr>
            <a:xfrm rot="5400000">
              <a:off x="12415477" y="3583071"/>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61" name="Shape 161"/>
            <p:cNvSpPr/>
            <p:nvPr/>
          </p:nvSpPr>
          <p:spPr>
            <a:xfrm>
              <a:off x="369845" y="2329670"/>
              <a:ext cx="11734938"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Evaluation</a:t>
              </a:r>
            </a:p>
          </p:txBody>
        </p:sp>
        <p:sp>
          <p:nvSpPr>
            <p:cNvPr id="164" name="Shape 164"/>
            <p:cNvSpPr/>
            <p:nvPr/>
          </p:nvSpPr>
          <p:spPr>
            <a:xfrm>
              <a:off x="5718044" y="9195086"/>
              <a:ext cx="1038541" cy="1038542"/>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grpSp>
      <p:sp>
        <p:nvSpPr>
          <p:cNvPr id="165" name="Shape 165"/>
          <p:cNvSpPr/>
          <p:nvPr/>
        </p:nvSpPr>
        <p:spPr>
          <a:xfrm>
            <a:off x="518498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[50 mins] </a:t>
            </a:r>
          </a:p>
        </p:txBody>
      </p:sp>
      <p:sp>
        <p:nvSpPr>
          <p:cNvPr id="166" name="Shape 166"/>
          <p:cNvSpPr/>
          <p:nvPr/>
        </p:nvSpPr>
        <p:spPr>
          <a:xfrm>
            <a:off x="16388826" y="10470228"/>
            <a:ext cx="281153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[10-15 mins] </a:t>
            </a:r>
          </a:p>
        </p:txBody>
      </p:sp>
      <p:sp>
        <p:nvSpPr>
          <p:cNvPr id="167" name="Shape 167"/>
          <p:cNvSpPr/>
          <p:nvPr/>
        </p:nvSpPr>
        <p:spPr>
          <a:xfrm>
            <a:off x="12516387" y="10470228"/>
            <a:ext cx="2967377"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 </a:t>
            </a:r>
          </a:p>
        </p:txBody>
      </p:sp>
      <p:sp>
        <p:nvSpPr>
          <p:cNvPr id="168" name="Shape 168"/>
          <p:cNvSpPr/>
          <p:nvPr/>
        </p:nvSpPr>
        <p:spPr>
          <a:xfrm>
            <a:off x="153602" y="11163560"/>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p:nvPr/>
        </p:nvSpPr>
        <p:spPr>
          <a:xfrm>
            <a:off x="20261481"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194" name="Shape 194"/>
          <p:cNvSpPr/>
          <p:nvPr/>
        </p:nvSpPr>
        <p:spPr>
          <a:xfrm>
            <a:off x="1167007"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mins] </a:t>
            </a:r>
          </a:p>
        </p:txBody>
      </p:sp>
      <p:sp>
        <p:nvSpPr>
          <p:cNvPr id="195" name="Shape 195"/>
          <p:cNvSpPr/>
          <p:nvPr/>
        </p:nvSpPr>
        <p:spPr>
          <a:xfrm>
            <a:off x="8721869" y="10470228"/>
            <a:ext cx="2967376"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 </a:t>
            </a:r>
          </a:p>
        </p:txBody>
      </p:sp>
      <p:sp>
        <p:nvSpPr>
          <p:cNvPr id="197" name="Shape 197"/>
          <p:cNvSpPr/>
          <p:nvPr/>
        </p:nvSpPr>
        <p:spPr>
          <a:xfrm>
            <a:off x="518498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[50 mins] </a:t>
            </a:r>
          </a:p>
        </p:txBody>
      </p:sp>
      <p:sp>
        <p:nvSpPr>
          <p:cNvPr id="198" name="Shape 198"/>
          <p:cNvSpPr/>
          <p:nvPr/>
        </p:nvSpPr>
        <p:spPr>
          <a:xfrm>
            <a:off x="16388826" y="10470228"/>
            <a:ext cx="281153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[10-15 mins] </a:t>
            </a:r>
          </a:p>
        </p:txBody>
      </p:sp>
      <p:sp>
        <p:nvSpPr>
          <p:cNvPr id="199" name="Shape 199"/>
          <p:cNvSpPr/>
          <p:nvPr/>
        </p:nvSpPr>
        <p:spPr>
          <a:xfrm>
            <a:off x="12516387" y="10470228"/>
            <a:ext cx="2967377"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 </a:t>
            </a:r>
          </a:p>
        </p:txBody>
      </p:sp>
      <p:sp>
        <p:nvSpPr>
          <p:cNvPr id="200" name="Shape 200"/>
          <p:cNvSpPr/>
          <p:nvPr/>
        </p:nvSpPr>
        <p:spPr>
          <a:xfrm>
            <a:off x="4393432" y="11163560"/>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grpSp>
        <p:nvGrpSpPr>
          <p:cNvPr id="2" name="Group 1">
            <a:extLst>
              <a:ext uri="{FF2B5EF4-FFF2-40B4-BE49-F238E27FC236}">
                <a16:creationId xmlns:a16="http://schemas.microsoft.com/office/drawing/2014/main" id="{864C352A-99A7-DA40-A92B-F40C833BCE53}"/>
              </a:ext>
            </a:extLst>
          </p:cNvPr>
          <p:cNvGrpSpPr/>
          <p:nvPr/>
        </p:nvGrpSpPr>
        <p:grpSpPr>
          <a:xfrm>
            <a:off x="-125701" y="-143843"/>
            <a:ext cx="24589598" cy="13252696"/>
            <a:chOff x="-125701" y="-143843"/>
            <a:chExt cx="24589598" cy="13252696"/>
          </a:xfrm>
        </p:grpSpPr>
        <p:pic>
          <p:nvPicPr>
            <p:cNvPr id="170" name="Heuristic evaluation.jpg"/>
            <p:cNvPicPr>
              <a:picLocks noChangeAspect="1"/>
            </p:cNvPicPr>
            <p:nvPr/>
          </p:nvPicPr>
          <p:blipFill>
            <a:blip r:embed="rId2"/>
            <a:srcRect t="26570" b="26570"/>
            <a:stretch>
              <a:fillRect/>
            </a:stretch>
          </p:blipFill>
          <p:spPr>
            <a:xfrm>
              <a:off x="-39288" y="-101506"/>
              <a:ext cx="19485277" cy="6086954"/>
            </a:xfrm>
            <a:prstGeom prst="rect">
              <a:avLst/>
            </a:prstGeom>
            <a:ln w="12700">
              <a:miter lim="400000"/>
            </a:ln>
          </p:spPr>
        </p:pic>
        <p:sp>
          <p:nvSpPr>
            <p:cNvPr id="171" name="Shape 171"/>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3" name="Shape 173"/>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5" name="Shape 175"/>
            <p:cNvSpPr/>
            <p:nvPr/>
          </p:nvSpPr>
          <p:spPr>
            <a:xfrm>
              <a:off x="-110395" y="609796"/>
              <a:ext cx="10798450"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76" name="Shape 176"/>
            <p:cNvSpPr/>
            <p:nvPr/>
          </p:nvSpPr>
          <p:spPr>
            <a:xfrm rot="5400000">
              <a:off x="10144690" y="1134957"/>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8" name="Shape 178"/>
            <p:cNvSpPr/>
            <p:nvPr/>
          </p:nvSpPr>
          <p:spPr>
            <a:xfrm>
              <a:off x="17829720" y="12661177"/>
              <a:ext cx="4536314"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919191"/>
                  </a:solidFill>
                  <a:latin typeface="Montserrat Medium"/>
                  <a:ea typeface="Montserrat Medium"/>
                  <a:cs typeface="Montserrat Medium"/>
                  <a:sym typeface="Montserrat Medium"/>
                </a:defRPr>
              </a:lvl1pPr>
            </a:lstStyle>
            <a:p>
              <a:r>
                <a:t>Image Attribution: Public domain </a:t>
              </a:r>
            </a:p>
          </p:txBody>
        </p:sp>
        <p:sp>
          <p:nvSpPr>
            <p:cNvPr id="179" name="Shape 179"/>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80" name="Shape 180"/>
            <p:cNvSpPr/>
            <p:nvPr/>
          </p:nvSpPr>
          <p:spPr>
            <a:xfrm>
              <a:off x="1478213" y="9195086"/>
              <a:ext cx="1038542"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181" name="Shape 181"/>
            <p:cNvSpPr/>
            <p:nvPr/>
          </p:nvSpPr>
          <p:spPr>
            <a:xfrm>
              <a:off x="1334644" y="6636377"/>
              <a:ext cx="21354888" cy="16287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assume the role of an expert evaluator. You will evaluate a prototype of your choice, based on “10 Heuristics for User Interface Design”. Focus on your own design problem, or follow the ‘Supermarket of the Future’ brief (p.143), and use the provided template (p.177).</a:t>
              </a:r>
            </a:p>
          </p:txBody>
        </p:sp>
        <p:sp>
          <p:nvSpPr>
            <p:cNvPr id="182" name="Shape 182"/>
            <p:cNvSpPr/>
            <p:nvPr/>
          </p:nvSpPr>
          <p:spPr>
            <a:xfrm>
              <a:off x="20794536" y="9195086"/>
              <a:ext cx="1038542"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183" name="Shape 183"/>
            <p:cNvSpPr/>
            <p:nvPr/>
          </p:nvSpPr>
          <p:spPr>
            <a:xfrm>
              <a:off x="5718044" y="9195086"/>
              <a:ext cx="1038541" cy="1038541"/>
            </a:xfrm>
            <a:prstGeom prst="ellipse">
              <a:avLst/>
            </a:prstGeom>
            <a:solidFill>
              <a:srgbClr val="64C479"/>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184" name="Shape 184"/>
            <p:cNvSpPr/>
            <p:nvPr/>
          </p:nvSpPr>
          <p:spPr>
            <a:xfrm>
              <a:off x="9686286" y="9195086"/>
              <a:ext cx="1038541"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186" name="Shape 186"/>
            <p:cNvSpPr/>
            <p:nvPr/>
          </p:nvSpPr>
          <p:spPr>
            <a:xfrm>
              <a:off x="18112142" y="3266047"/>
              <a:ext cx="6328532"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187" name="Shape 187"/>
            <p:cNvSpPr/>
            <p:nvPr/>
          </p:nvSpPr>
          <p:spPr>
            <a:xfrm>
              <a:off x="20913150" y="3774456"/>
              <a:ext cx="3308732" cy="1082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rPr>
                  <a:latin typeface="Montserrat Medium"/>
                  <a:ea typeface="Montserrat Medium"/>
                  <a:cs typeface="Montserrat Medium"/>
                  <a:sym typeface="Montserrat Medium"/>
                </a:rPr>
                <a:t>Pen, paper</a:t>
              </a:r>
            </a:p>
          </p:txBody>
        </p:sp>
        <p:sp>
          <p:nvSpPr>
            <p:cNvPr id="188" name="Shape 188"/>
            <p:cNvSpPr/>
            <p:nvPr/>
          </p:nvSpPr>
          <p:spPr>
            <a:xfrm>
              <a:off x="13480805" y="9195086"/>
              <a:ext cx="1038541"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189" name="Shape 189"/>
            <p:cNvSpPr/>
            <p:nvPr/>
          </p:nvSpPr>
          <p:spPr>
            <a:xfrm>
              <a:off x="17275322" y="9195086"/>
              <a:ext cx="1038541"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191" name="Shape 191"/>
            <p:cNvSpPr/>
            <p:nvPr/>
          </p:nvSpPr>
          <p:spPr>
            <a:xfrm>
              <a:off x="-125701" y="3057910"/>
              <a:ext cx="13079860"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92" name="Shape 192"/>
            <p:cNvSpPr/>
            <p:nvPr/>
          </p:nvSpPr>
          <p:spPr>
            <a:xfrm rot="5400000">
              <a:off x="12415477" y="3583071"/>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96" name="Shape 196"/>
            <p:cNvSpPr/>
            <p:nvPr/>
          </p:nvSpPr>
          <p:spPr>
            <a:xfrm>
              <a:off x="5718044" y="9195086"/>
              <a:ext cx="1038541" cy="1038542"/>
            </a:xfrm>
            <a:prstGeom prst="ellipse">
              <a:avLst/>
            </a:prstGeom>
            <a:solidFill>
              <a:srgbClr val="D23A21"/>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33" name="Shape 140">
              <a:extLst>
                <a:ext uri="{FF2B5EF4-FFF2-40B4-BE49-F238E27FC236}">
                  <a16:creationId xmlns:a16="http://schemas.microsoft.com/office/drawing/2014/main" id="{F18A5607-D4C6-A849-BAC4-ED94ACA274DB}"/>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4" name="Shape 142">
              <a:extLst>
                <a:ext uri="{FF2B5EF4-FFF2-40B4-BE49-F238E27FC236}">
                  <a16:creationId xmlns:a16="http://schemas.microsoft.com/office/drawing/2014/main" id="{0BB3F45C-C423-EF47-9A06-9D433FE41460}"/>
                </a:ext>
              </a:extLst>
            </p:cNvPr>
            <p:cNvSpPr/>
            <p:nvPr/>
          </p:nvSpPr>
          <p:spPr>
            <a:xfrm>
              <a:off x="19213200" y="255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74</a:t>
              </a:r>
            </a:p>
          </p:txBody>
        </p:sp>
        <p:sp>
          <p:nvSpPr>
            <p:cNvPr id="35" name="Shape 145">
              <a:extLst>
                <a:ext uri="{FF2B5EF4-FFF2-40B4-BE49-F238E27FC236}">
                  <a16:creationId xmlns:a16="http://schemas.microsoft.com/office/drawing/2014/main" id="{20FD2DA4-C92C-284E-989C-0DE30DC75C18}"/>
                </a:ext>
              </a:extLst>
            </p:cNvPr>
            <p:cNvSpPr/>
            <p:nvPr/>
          </p:nvSpPr>
          <p:spPr>
            <a:xfrm>
              <a:off x="385152" y="-143843"/>
              <a:ext cx="10289863"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Heuristic </a:t>
              </a:r>
            </a:p>
          </p:txBody>
        </p:sp>
        <p:sp>
          <p:nvSpPr>
            <p:cNvPr id="36" name="Shape 153">
              <a:extLst>
                <a:ext uri="{FF2B5EF4-FFF2-40B4-BE49-F238E27FC236}">
                  <a16:creationId xmlns:a16="http://schemas.microsoft.com/office/drawing/2014/main" id="{2453C75C-E637-3A4D-A6A6-6E3E6767708F}"/>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7" name="Shape 161">
              <a:extLst>
                <a:ext uri="{FF2B5EF4-FFF2-40B4-BE49-F238E27FC236}">
                  <a16:creationId xmlns:a16="http://schemas.microsoft.com/office/drawing/2014/main" id="{20C19A6F-6E38-9248-B199-F030F1A26E45}"/>
                </a:ext>
              </a:extLst>
            </p:cNvPr>
            <p:cNvSpPr/>
            <p:nvPr/>
          </p:nvSpPr>
          <p:spPr>
            <a:xfrm>
              <a:off x="369845" y="2329670"/>
              <a:ext cx="11734938"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Evaluation</a:t>
              </a:r>
            </a:p>
          </p:txBody>
        </p:sp>
      </p:gr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Shape 222"/>
          <p:cNvSpPr/>
          <p:nvPr/>
        </p:nvSpPr>
        <p:spPr>
          <a:xfrm>
            <a:off x="20261481"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226" name="Shape 226"/>
          <p:cNvSpPr/>
          <p:nvPr/>
        </p:nvSpPr>
        <p:spPr>
          <a:xfrm>
            <a:off x="1167007"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mins] </a:t>
            </a:r>
          </a:p>
        </p:txBody>
      </p:sp>
      <p:sp>
        <p:nvSpPr>
          <p:cNvPr id="227" name="Shape 227"/>
          <p:cNvSpPr/>
          <p:nvPr/>
        </p:nvSpPr>
        <p:spPr>
          <a:xfrm>
            <a:off x="8721869" y="10470228"/>
            <a:ext cx="2967376"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 </a:t>
            </a:r>
          </a:p>
        </p:txBody>
      </p:sp>
      <p:sp>
        <p:nvSpPr>
          <p:cNvPr id="229" name="Shape 229"/>
          <p:cNvSpPr/>
          <p:nvPr/>
        </p:nvSpPr>
        <p:spPr>
          <a:xfrm>
            <a:off x="518498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[50 mins] </a:t>
            </a:r>
          </a:p>
        </p:txBody>
      </p:sp>
      <p:sp>
        <p:nvSpPr>
          <p:cNvPr id="230" name="Shape 230"/>
          <p:cNvSpPr/>
          <p:nvPr/>
        </p:nvSpPr>
        <p:spPr>
          <a:xfrm>
            <a:off x="16388826" y="10470228"/>
            <a:ext cx="281153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[10-15 mins] </a:t>
            </a:r>
          </a:p>
        </p:txBody>
      </p:sp>
      <p:sp>
        <p:nvSpPr>
          <p:cNvPr id="231" name="Shape 231"/>
          <p:cNvSpPr/>
          <p:nvPr/>
        </p:nvSpPr>
        <p:spPr>
          <a:xfrm>
            <a:off x="12516387" y="10470228"/>
            <a:ext cx="2967377"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 </a:t>
            </a:r>
          </a:p>
        </p:txBody>
      </p:sp>
      <p:sp>
        <p:nvSpPr>
          <p:cNvPr id="232" name="Shape 232"/>
          <p:cNvSpPr/>
          <p:nvPr/>
        </p:nvSpPr>
        <p:spPr>
          <a:xfrm>
            <a:off x="8361674" y="11163560"/>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grpSp>
        <p:nvGrpSpPr>
          <p:cNvPr id="2" name="Group 1">
            <a:extLst>
              <a:ext uri="{FF2B5EF4-FFF2-40B4-BE49-F238E27FC236}">
                <a16:creationId xmlns:a16="http://schemas.microsoft.com/office/drawing/2014/main" id="{1A536CAC-B871-7F4B-8FA0-53106F3B054A}"/>
              </a:ext>
            </a:extLst>
          </p:cNvPr>
          <p:cNvGrpSpPr/>
          <p:nvPr/>
        </p:nvGrpSpPr>
        <p:grpSpPr>
          <a:xfrm>
            <a:off x="-125701" y="-143843"/>
            <a:ext cx="24589598" cy="13252696"/>
            <a:chOff x="-125701" y="-143843"/>
            <a:chExt cx="24589598" cy="13252696"/>
          </a:xfrm>
        </p:grpSpPr>
        <p:pic>
          <p:nvPicPr>
            <p:cNvPr id="202" name="Heuristic evaluation.jpg"/>
            <p:cNvPicPr>
              <a:picLocks noChangeAspect="1"/>
            </p:cNvPicPr>
            <p:nvPr/>
          </p:nvPicPr>
          <p:blipFill>
            <a:blip r:embed="rId2"/>
            <a:srcRect t="26570" b="26570"/>
            <a:stretch>
              <a:fillRect/>
            </a:stretch>
          </p:blipFill>
          <p:spPr>
            <a:xfrm>
              <a:off x="-39288" y="-101506"/>
              <a:ext cx="19485277" cy="6086954"/>
            </a:xfrm>
            <a:prstGeom prst="rect">
              <a:avLst/>
            </a:prstGeom>
            <a:ln w="12700">
              <a:miter lim="400000"/>
            </a:ln>
          </p:spPr>
        </p:pic>
        <p:sp>
          <p:nvSpPr>
            <p:cNvPr id="203" name="Shape 203"/>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05" name="Shape 205"/>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07" name="Shape 207"/>
            <p:cNvSpPr/>
            <p:nvPr/>
          </p:nvSpPr>
          <p:spPr>
            <a:xfrm>
              <a:off x="-110395" y="609796"/>
              <a:ext cx="10798450"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08" name="Shape 208"/>
            <p:cNvSpPr/>
            <p:nvPr/>
          </p:nvSpPr>
          <p:spPr>
            <a:xfrm rot="5400000">
              <a:off x="10144690" y="1134957"/>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10" name="Shape 210"/>
            <p:cNvSpPr/>
            <p:nvPr/>
          </p:nvSpPr>
          <p:spPr>
            <a:xfrm>
              <a:off x="17829720" y="12661177"/>
              <a:ext cx="4536314"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919191"/>
                  </a:solidFill>
                  <a:latin typeface="Montserrat Medium"/>
                  <a:ea typeface="Montserrat Medium"/>
                  <a:cs typeface="Montserrat Medium"/>
                  <a:sym typeface="Montserrat Medium"/>
                </a:defRPr>
              </a:lvl1pPr>
            </a:lstStyle>
            <a:p>
              <a:r>
                <a:t>Image Attribution: Public domain </a:t>
              </a:r>
            </a:p>
          </p:txBody>
        </p:sp>
        <p:sp>
          <p:nvSpPr>
            <p:cNvPr id="211" name="Shape 211"/>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12" name="Shape 212"/>
            <p:cNvSpPr/>
            <p:nvPr/>
          </p:nvSpPr>
          <p:spPr>
            <a:xfrm>
              <a:off x="1478213" y="9195086"/>
              <a:ext cx="1038542"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13" name="Shape 213"/>
            <p:cNvSpPr/>
            <p:nvPr/>
          </p:nvSpPr>
          <p:spPr>
            <a:xfrm>
              <a:off x="1334644" y="6636377"/>
              <a:ext cx="21354888" cy="16287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assume the role of an expert evaluator. You will evaluate a prototype of your choice, based on “10 Heuristics for User Interface Design”. Focus on your own design problem, or follow the ‘Supermarket of the Future’ brief (p.143), and use the provided template (p.177).</a:t>
              </a:r>
            </a:p>
          </p:txBody>
        </p:sp>
        <p:sp>
          <p:nvSpPr>
            <p:cNvPr id="214" name="Shape 214"/>
            <p:cNvSpPr/>
            <p:nvPr/>
          </p:nvSpPr>
          <p:spPr>
            <a:xfrm>
              <a:off x="20794536" y="9195086"/>
              <a:ext cx="1038542"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15" name="Shape 215"/>
            <p:cNvSpPr/>
            <p:nvPr/>
          </p:nvSpPr>
          <p:spPr>
            <a:xfrm>
              <a:off x="5718044" y="9195086"/>
              <a:ext cx="1038541" cy="1038541"/>
            </a:xfrm>
            <a:prstGeom prst="ellipse">
              <a:avLst/>
            </a:prstGeom>
            <a:solidFill>
              <a:srgbClr val="64C479"/>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16" name="Shape 216"/>
            <p:cNvSpPr/>
            <p:nvPr/>
          </p:nvSpPr>
          <p:spPr>
            <a:xfrm>
              <a:off x="9686286" y="9195086"/>
              <a:ext cx="1038541" cy="1038541"/>
            </a:xfrm>
            <a:prstGeom prst="ellipse">
              <a:avLst/>
            </a:prstGeom>
            <a:solidFill>
              <a:srgbClr val="D23A21"/>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18" name="Shape 218"/>
            <p:cNvSpPr/>
            <p:nvPr/>
          </p:nvSpPr>
          <p:spPr>
            <a:xfrm>
              <a:off x="18112142" y="3266047"/>
              <a:ext cx="6328532"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19" name="Shape 219"/>
            <p:cNvSpPr/>
            <p:nvPr/>
          </p:nvSpPr>
          <p:spPr>
            <a:xfrm>
              <a:off x="20913150" y="3774456"/>
              <a:ext cx="3308732" cy="1082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rPr>
                  <a:latin typeface="Montserrat Medium"/>
                  <a:ea typeface="Montserrat Medium"/>
                  <a:cs typeface="Montserrat Medium"/>
                  <a:sym typeface="Montserrat Medium"/>
                </a:rPr>
                <a:t>Pen, paper</a:t>
              </a:r>
            </a:p>
          </p:txBody>
        </p:sp>
        <p:sp>
          <p:nvSpPr>
            <p:cNvPr id="220" name="Shape 220"/>
            <p:cNvSpPr/>
            <p:nvPr/>
          </p:nvSpPr>
          <p:spPr>
            <a:xfrm>
              <a:off x="13480805" y="9195086"/>
              <a:ext cx="1038541"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21" name="Shape 221"/>
            <p:cNvSpPr/>
            <p:nvPr/>
          </p:nvSpPr>
          <p:spPr>
            <a:xfrm>
              <a:off x="17275322" y="9195086"/>
              <a:ext cx="1038541"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23" name="Shape 223"/>
            <p:cNvSpPr/>
            <p:nvPr/>
          </p:nvSpPr>
          <p:spPr>
            <a:xfrm>
              <a:off x="-125701" y="3057910"/>
              <a:ext cx="13079860"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24" name="Shape 224"/>
            <p:cNvSpPr/>
            <p:nvPr/>
          </p:nvSpPr>
          <p:spPr>
            <a:xfrm rot="5400000">
              <a:off x="12415477" y="3583071"/>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28" name="Shape 228"/>
            <p:cNvSpPr/>
            <p:nvPr/>
          </p:nvSpPr>
          <p:spPr>
            <a:xfrm>
              <a:off x="5718044" y="9195086"/>
              <a:ext cx="1038541" cy="1038542"/>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33" name="Shape 140">
              <a:extLst>
                <a:ext uri="{FF2B5EF4-FFF2-40B4-BE49-F238E27FC236}">
                  <a16:creationId xmlns:a16="http://schemas.microsoft.com/office/drawing/2014/main" id="{9EC8F4FB-1CF7-564D-AD61-CBCFF9F5699F}"/>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4" name="Shape 142">
              <a:extLst>
                <a:ext uri="{FF2B5EF4-FFF2-40B4-BE49-F238E27FC236}">
                  <a16:creationId xmlns:a16="http://schemas.microsoft.com/office/drawing/2014/main" id="{41E80177-500C-6240-96B3-871E5130C67F}"/>
                </a:ext>
              </a:extLst>
            </p:cNvPr>
            <p:cNvSpPr/>
            <p:nvPr/>
          </p:nvSpPr>
          <p:spPr>
            <a:xfrm>
              <a:off x="19213200" y="255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74</a:t>
              </a:r>
            </a:p>
          </p:txBody>
        </p:sp>
        <p:sp>
          <p:nvSpPr>
            <p:cNvPr id="35" name="Shape 145">
              <a:extLst>
                <a:ext uri="{FF2B5EF4-FFF2-40B4-BE49-F238E27FC236}">
                  <a16:creationId xmlns:a16="http://schemas.microsoft.com/office/drawing/2014/main" id="{91CCC433-1C0C-7449-A275-422C5529E044}"/>
                </a:ext>
              </a:extLst>
            </p:cNvPr>
            <p:cNvSpPr/>
            <p:nvPr/>
          </p:nvSpPr>
          <p:spPr>
            <a:xfrm>
              <a:off x="385152" y="-143843"/>
              <a:ext cx="10289863"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Heuristic </a:t>
              </a:r>
            </a:p>
          </p:txBody>
        </p:sp>
        <p:sp>
          <p:nvSpPr>
            <p:cNvPr id="36" name="Shape 153">
              <a:extLst>
                <a:ext uri="{FF2B5EF4-FFF2-40B4-BE49-F238E27FC236}">
                  <a16:creationId xmlns:a16="http://schemas.microsoft.com/office/drawing/2014/main" id="{5D6744E8-D77D-E748-B8C5-7C06F613E266}"/>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7" name="Shape 161">
              <a:extLst>
                <a:ext uri="{FF2B5EF4-FFF2-40B4-BE49-F238E27FC236}">
                  <a16:creationId xmlns:a16="http://schemas.microsoft.com/office/drawing/2014/main" id="{ECBC8F19-9C55-674D-A7AD-640B476E5D1D}"/>
                </a:ext>
              </a:extLst>
            </p:cNvPr>
            <p:cNvSpPr/>
            <p:nvPr/>
          </p:nvSpPr>
          <p:spPr>
            <a:xfrm>
              <a:off x="369845" y="2329670"/>
              <a:ext cx="11734938"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Evaluation</a:t>
              </a:r>
            </a:p>
          </p:txBody>
        </p:sp>
      </p:gr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p:nvPr/>
        </p:nvSpPr>
        <p:spPr>
          <a:xfrm>
            <a:off x="20261481"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258" name="Shape 258"/>
          <p:cNvSpPr/>
          <p:nvPr/>
        </p:nvSpPr>
        <p:spPr>
          <a:xfrm>
            <a:off x="1167007"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mins] </a:t>
            </a:r>
          </a:p>
        </p:txBody>
      </p:sp>
      <p:sp>
        <p:nvSpPr>
          <p:cNvPr id="259" name="Shape 259"/>
          <p:cNvSpPr/>
          <p:nvPr/>
        </p:nvSpPr>
        <p:spPr>
          <a:xfrm>
            <a:off x="8721869" y="10470228"/>
            <a:ext cx="2967376"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 </a:t>
            </a:r>
          </a:p>
        </p:txBody>
      </p:sp>
      <p:sp>
        <p:nvSpPr>
          <p:cNvPr id="261" name="Shape 261"/>
          <p:cNvSpPr/>
          <p:nvPr/>
        </p:nvSpPr>
        <p:spPr>
          <a:xfrm>
            <a:off x="518498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[50 mins] </a:t>
            </a:r>
          </a:p>
        </p:txBody>
      </p:sp>
      <p:sp>
        <p:nvSpPr>
          <p:cNvPr id="262" name="Shape 262"/>
          <p:cNvSpPr/>
          <p:nvPr/>
        </p:nvSpPr>
        <p:spPr>
          <a:xfrm>
            <a:off x="16388826" y="10470228"/>
            <a:ext cx="281153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[10-15 mins] </a:t>
            </a:r>
          </a:p>
        </p:txBody>
      </p:sp>
      <p:sp>
        <p:nvSpPr>
          <p:cNvPr id="263" name="Shape 263"/>
          <p:cNvSpPr/>
          <p:nvPr/>
        </p:nvSpPr>
        <p:spPr>
          <a:xfrm>
            <a:off x="12516387" y="10470228"/>
            <a:ext cx="2967377"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 </a:t>
            </a:r>
          </a:p>
        </p:txBody>
      </p:sp>
      <p:sp>
        <p:nvSpPr>
          <p:cNvPr id="264" name="Shape 264"/>
          <p:cNvSpPr/>
          <p:nvPr/>
        </p:nvSpPr>
        <p:spPr>
          <a:xfrm>
            <a:off x="12156193" y="11163560"/>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grpSp>
        <p:nvGrpSpPr>
          <p:cNvPr id="2" name="Group 1">
            <a:extLst>
              <a:ext uri="{FF2B5EF4-FFF2-40B4-BE49-F238E27FC236}">
                <a16:creationId xmlns:a16="http://schemas.microsoft.com/office/drawing/2014/main" id="{1AAE90E8-002F-D64B-A9B4-8476D3D492E3}"/>
              </a:ext>
            </a:extLst>
          </p:cNvPr>
          <p:cNvGrpSpPr/>
          <p:nvPr/>
        </p:nvGrpSpPr>
        <p:grpSpPr>
          <a:xfrm>
            <a:off x="-125701" y="-143843"/>
            <a:ext cx="24589598" cy="13252696"/>
            <a:chOff x="-125701" y="-143843"/>
            <a:chExt cx="24589598" cy="13252696"/>
          </a:xfrm>
        </p:grpSpPr>
        <p:pic>
          <p:nvPicPr>
            <p:cNvPr id="234" name="Heuristic evaluation.jpg"/>
            <p:cNvPicPr>
              <a:picLocks noChangeAspect="1"/>
            </p:cNvPicPr>
            <p:nvPr/>
          </p:nvPicPr>
          <p:blipFill>
            <a:blip r:embed="rId2"/>
            <a:srcRect t="26570" b="26570"/>
            <a:stretch>
              <a:fillRect/>
            </a:stretch>
          </p:blipFill>
          <p:spPr>
            <a:xfrm>
              <a:off x="-39288" y="-101506"/>
              <a:ext cx="19485277" cy="6086954"/>
            </a:xfrm>
            <a:prstGeom prst="rect">
              <a:avLst/>
            </a:prstGeom>
            <a:ln w="12700">
              <a:miter lim="400000"/>
            </a:ln>
          </p:spPr>
        </p:pic>
        <p:sp>
          <p:nvSpPr>
            <p:cNvPr id="235" name="Shape 235"/>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37" name="Shape 237"/>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39" name="Shape 239"/>
            <p:cNvSpPr/>
            <p:nvPr/>
          </p:nvSpPr>
          <p:spPr>
            <a:xfrm>
              <a:off x="-110395" y="609796"/>
              <a:ext cx="10798450"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40" name="Shape 240"/>
            <p:cNvSpPr/>
            <p:nvPr/>
          </p:nvSpPr>
          <p:spPr>
            <a:xfrm rot="5400000">
              <a:off x="10144690" y="1134957"/>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42" name="Shape 242"/>
            <p:cNvSpPr/>
            <p:nvPr/>
          </p:nvSpPr>
          <p:spPr>
            <a:xfrm>
              <a:off x="17829720" y="12661177"/>
              <a:ext cx="4536314"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919191"/>
                  </a:solidFill>
                  <a:latin typeface="Montserrat Medium"/>
                  <a:ea typeface="Montserrat Medium"/>
                  <a:cs typeface="Montserrat Medium"/>
                  <a:sym typeface="Montserrat Medium"/>
                </a:defRPr>
              </a:lvl1pPr>
            </a:lstStyle>
            <a:p>
              <a:r>
                <a:t>Image Attribution: Public domain </a:t>
              </a:r>
            </a:p>
          </p:txBody>
        </p:sp>
        <p:sp>
          <p:nvSpPr>
            <p:cNvPr id="243" name="Shape 243"/>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44" name="Shape 244"/>
            <p:cNvSpPr/>
            <p:nvPr/>
          </p:nvSpPr>
          <p:spPr>
            <a:xfrm>
              <a:off x="1478213" y="9195086"/>
              <a:ext cx="1038542"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45" name="Shape 245"/>
            <p:cNvSpPr/>
            <p:nvPr/>
          </p:nvSpPr>
          <p:spPr>
            <a:xfrm>
              <a:off x="1334644" y="6636377"/>
              <a:ext cx="21354888" cy="16287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assume the role of an expert evaluator. You will evaluate a prototype of your choice, based on “10 Heuristics for User Interface Design”. Focus on your own design problem, or follow the ‘Supermarket of the Future’ brief (p.143), and use the provided template (p.177).</a:t>
              </a:r>
            </a:p>
          </p:txBody>
        </p:sp>
        <p:sp>
          <p:nvSpPr>
            <p:cNvPr id="246" name="Shape 246"/>
            <p:cNvSpPr/>
            <p:nvPr/>
          </p:nvSpPr>
          <p:spPr>
            <a:xfrm>
              <a:off x="20794536" y="9195086"/>
              <a:ext cx="1038542"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47" name="Shape 247"/>
            <p:cNvSpPr/>
            <p:nvPr/>
          </p:nvSpPr>
          <p:spPr>
            <a:xfrm>
              <a:off x="5718044" y="9195086"/>
              <a:ext cx="1038541" cy="1038541"/>
            </a:xfrm>
            <a:prstGeom prst="ellipse">
              <a:avLst/>
            </a:prstGeom>
            <a:solidFill>
              <a:srgbClr val="64C479"/>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48" name="Shape 248"/>
            <p:cNvSpPr/>
            <p:nvPr/>
          </p:nvSpPr>
          <p:spPr>
            <a:xfrm>
              <a:off x="9686286" y="9195086"/>
              <a:ext cx="1038541"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50" name="Shape 250"/>
            <p:cNvSpPr/>
            <p:nvPr/>
          </p:nvSpPr>
          <p:spPr>
            <a:xfrm>
              <a:off x="18112142" y="3266047"/>
              <a:ext cx="6328532"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51" name="Shape 251"/>
            <p:cNvSpPr/>
            <p:nvPr/>
          </p:nvSpPr>
          <p:spPr>
            <a:xfrm>
              <a:off x="20913150" y="3774456"/>
              <a:ext cx="3308732" cy="1082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rPr>
                  <a:latin typeface="Montserrat Medium"/>
                  <a:ea typeface="Montserrat Medium"/>
                  <a:cs typeface="Montserrat Medium"/>
                  <a:sym typeface="Montserrat Medium"/>
                </a:rPr>
                <a:t>Pen, paper</a:t>
              </a:r>
            </a:p>
          </p:txBody>
        </p:sp>
        <p:sp>
          <p:nvSpPr>
            <p:cNvPr id="252" name="Shape 252"/>
            <p:cNvSpPr/>
            <p:nvPr/>
          </p:nvSpPr>
          <p:spPr>
            <a:xfrm>
              <a:off x="13480805" y="9195086"/>
              <a:ext cx="1038541" cy="1038541"/>
            </a:xfrm>
            <a:prstGeom prst="ellipse">
              <a:avLst/>
            </a:prstGeom>
            <a:solidFill>
              <a:srgbClr val="D23A21"/>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53" name="Shape 253"/>
            <p:cNvSpPr/>
            <p:nvPr/>
          </p:nvSpPr>
          <p:spPr>
            <a:xfrm>
              <a:off x="17275322" y="9195086"/>
              <a:ext cx="1038541"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55" name="Shape 255"/>
            <p:cNvSpPr/>
            <p:nvPr/>
          </p:nvSpPr>
          <p:spPr>
            <a:xfrm>
              <a:off x="-125701" y="3057910"/>
              <a:ext cx="13079860"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56" name="Shape 256"/>
            <p:cNvSpPr/>
            <p:nvPr/>
          </p:nvSpPr>
          <p:spPr>
            <a:xfrm rot="5400000">
              <a:off x="12415477" y="3583071"/>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60" name="Shape 260"/>
            <p:cNvSpPr/>
            <p:nvPr/>
          </p:nvSpPr>
          <p:spPr>
            <a:xfrm>
              <a:off x="5718044" y="9195086"/>
              <a:ext cx="1038541" cy="1038542"/>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33" name="Shape 140">
              <a:extLst>
                <a:ext uri="{FF2B5EF4-FFF2-40B4-BE49-F238E27FC236}">
                  <a16:creationId xmlns:a16="http://schemas.microsoft.com/office/drawing/2014/main" id="{18857C24-8AFB-6A41-9A42-6A1572A8CDC7}"/>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4" name="Shape 142">
              <a:extLst>
                <a:ext uri="{FF2B5EF4-FFF2-40B4-BE49-F238E27FC236}">
                  <a16:creationId xmlns:a16="http://schemas.microsoft.com/office/drawing/2014/main" id="{09E3CAEB-6770-A442-87A6-9F25FCD135BE}"/>
                </a:ext>
              </a:extLst>
            </p:cNvPr>
            <p:cNvSpPr/>
            <p:nvPr/>
          </p:nvSpPr>
          <p:spPr>
            <a:xfrm>
              <a:off x="19213200" y="255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74</a:t>
              </a:r>
            </a:p>
          </p:txBody>
        </p:sp>
        <p:sp>
          <p:nvSpPr>
            <p:cNvPr id="35" name="Shape 145">
              <a:extLst>
                <a:ext uri="{FF2B5EF4-FFF2-40B4-BE49-F238E27FC236}">
                  <a16:creationId xmlns:a16="http://schemas.microsoft.com/office/drawing/2014/main" id="{2C818EC2-7891-4846-98BF-D4407C8FCD70}"/>
                </a:ext>
              </a:extLst>
            </p:cNvPr>
            <p:cNvSpPr/>
            <p:nvPr/>
          </p:nvSpPr>
          <p:spPr>
            <a:xfrm>
              <a:off x="385152" y="-143843"/>
              <a:ext cx="10289863"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Heuristic </a:t>
              </a:r>
            </a:p>
          </p:txBody>
        </p:sp>
        <p:sp>
          <p:nvSpPr>
            <p:cNvPr id="36" name="Shape 153">
              <a:extLst>
                <a:ext uri="{FF2B5EF4-FFF2-40B4-BE49-F238E27FC236}">
                  <a16:creationId xmlns:a16="http://schemas.microsoft.com/office/drawing/2014/main" id="{2C2ED652-C4D7-D441-ACDC-838B267A8DA6}"/>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7" name="Shape 161">
              <a:extLst>
                <a:ext uri="{FF2B5EF4-FFF2-40B4-BE49-F238E27FC236}">
                  <a16:creationId xmlns:a16="http://schemas.microsoft.com/office/drawing/2014/main" id="{EEE71E97-C139-CB46-B7AE-2C769141C254}"/>
                </a:ext>
              </a:extLst>
            </p:cNvPr>
            <p:cNvSpPr/>
            <p:nvPr/>
          </p:nvSpPr>
          <p:spPr>
            <a:xfrm>
              <a:off x="369845" y="2329670"/>
              <a:ext cx="11734938"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Evaluation</a:t>
              </a:r>
            </a:p>
          </p:txBody>
        </p:sp>
      </p:gr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p:nvPr/>
        </p:nvSpPr>
        <p:spPr>
          <a:xfrm>
            <a:off x="20261481"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290" name="Shape 290"/>
          <p:cNvSpPr/>
          <p:nvPr/>
        </p:nvSpPr>
        <p:spPr>
          <a:xfrm>
            <a:off x="1167007"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mins] </a:t>
            </a:r>
          </a:p>
        </p:txBody>
      </p:sp>
      <p:sp>
        <p:nvSpPr>
          <p:cNvPr id="291" name="Shape 291"/>
          <p:cNvSpPr/>
          <p:nvPr/>
        </p:nvSpPr>
        <p:spPr>
          <a:xfrm>
            <a:off x="8721869" y="10470228"/>
            <a:ext cx="2967376"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 </a:t>
            </a:r>
          </a:p>
        </p:txBody>
      </p:sp>
      <p:sp>
        <p:nvSpPr>
          <p:cNvPr id="293" name="Shape 293"/>
          <p:cNvSpPr/>
          <p:nvPr/>
        </p:nvSpPr>
        <p:spPr>
          <a:xfrm>
            <a:off x="518498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[50 mins] </a:t>
            </a:r>
          </a:p>
        </p:txBody>
      </p:sp>
      <p:sp>
        <p:nvSpPr>
          <p:cNvPr id="294" name="Shape 294"/>
          <p:cNvSpPr/>
          <p:nvPr/>
        </p:nvSpPr>
        <p:spPr>
          <a:xfrm>
            <a:off x="16388826" y="10470228"/>
            <a:ext cx="281153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[10-15 mins] </a:t>
            </a:r>
          </a:p>
        </p:txBody>
      </p:sp>
      <p:sp>
        <p:nvSpPr>
          <p:cNvPr id="295" name="Shape 295"/>
          <p:cNvSpPr/>
          <p:nvPr/>
        </p:nvSpPr>
        <p:spPr>
          <a:xfrm>
            <a:off x="12516387" y="10470228"/>
            <a:ext cx="2967377"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 </a:t>
            </a:r>
          </a:p>
        </p:txBody>
      </p:sp>
      <p:grpSp>
        <p:nvGrpSpPr>
          <p:cNvPr id="2" name="Group 1">
            <a:extLst>
              <a:ext uri="{FF2B5EF4-FFF2-40B4-BE49-F238E27FC236}">
                <a16:creationId xmlns:a16="http://schemas.microsoft.com/office/drawing/2014/main" id="{69D8DA27-4021-1D40-BAAB-21DC13205F42}"/>
              </a:ext>
            </a:extLst>
          </p:cNvPr>
          <p:cNvGrpSpPr/>
          <p:nvPr/>
        </p:nvGrpSpPr>
        <p:grpSpPr>
          <a:xfrm>
            <a:off x="-125701" y="-143843"/>
            <a:ext cx="24589598" cy="13252696"/>
            <a:chOff x="-125701" y="-143843"/>
            <a:chExt cx="24589598" cy="13252696"/>
          </a:xfrm>
        </p:grpSpPr>
        <p:pic>
          <p:nvPicPr>
            <p:cNvPr id="266" name="Heuristic evaluation.jpg"/>
            <p:cNvPicPr>
              <a:picLocks noChangeAspect="1"/>
            </p:cNvPicPr>
            <p:nvPr/>
          </p:nvPicPr>
          <p:blipFill>
            <a:blip r:embed="rId2"/>
            <a:srcRect t="26570" b="26570"/>
            <a:stretch>
              <a:fillRect/>
            </a:stretch>
          </p:blipFill>
          <p:spPr>
            <a:xfrm>
              <a:off x="-39288" y="-101506"/>
              <a:ext cx="19485277" cy="6086954"/>
            </a:xfrm>
            <a:prstGeom prst="rect">
              <a:avLst/>
            </a:prstGeom>
            <a:ln w="12700">
              <a:miter lim="400000"/>
            </a:ln>
          </p:spPr>
        </p:pic>
        <p:sp>
          <p:nvSpPr>
            <p:cNvPr id="267" name="Shape 267"/>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69" name="Shape 269"/>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71" name="Shape 271"/>
            <p:cNvSpPr/>
            <p:nvPr/>
          </p:nvSpPr>
          <p:spPr>
            <a:xfrm>
              <a:off x="-110395" y="609796"/>
              <a:ext cx="10798450"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72" name="Shape 272"/>
            <p:cNvSpPr/>
            <p:nvPr/>
          </p:nvSpPr>
          <p:spPr>
            <a:xfrm rot="5400000">
              <a:off x="10144690" y="1134957"/>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74" name="Shape 274"/>
            <p:cNvSpPr/>
            <p:nvPr/>
          </p:nvSpPr>
          <p:spPr>
            <a:xfrm>
              <a:off x="17829720" y="12661177"/>
              <a:ext cx="4536314"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919191"/>
                  </a:solidFill>
                  <a:latin typeface="Montserrat Medium"/>
                  <a:ea typeface="Montserrat Medium"/>
                  <a:cs typeface="Montserrat Medium"/>
                  <a:sym typeface="Montserrat Medium"/>
                </a:defRPr>
              </a:lvl1pPr>
            </a:lstStyle>
            <a:p>
              <a:r>
                <a:t>Image Attribution: Public domain </a:t>
              </a:r>
            </a:p>
          </p:txBody>
        </p:sp>
        <p:sp>
          <p:nvSpPr>
            <p:cNvPr id="275" name="Shape 275"/>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76" name="Shape 276"/>
            <p:cNvSpPr/>
            <p:nvPr/>
          </p:nvSpPr>
          <p:spPr>
            <a:xfrm>
              <a:off x="1478213" y="9195086"/>
              <a:ext cx="1038542"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77" name="Shape 277"/>
            <p:cNvSpPr/>
            <p:nvPr/>
          </p:nvSpPr>
          <p:spPr>
            <a:xfrm>
              <a:off x="1334644" y="6636377"/>
              <a:ext cx="21354888" cy="16287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assume the role of an expert evaluator. You will evaluate a prototype of your choice, based on “10 Heuristics for User Interface Design”. Focus on your own design problem, or follow the ‘Supermarket of the Future’ brief (p.143), and use the provided template (p.177).</a:t>
              </a:r>
            </a:p>
          </p:txBody>
        </p:sp>
        <p:sp>
          <p:nvSpPr>
            <p:cNvPr id="278" name="Shape 278"/>
            <p:cNvSpPr/>
            <p:nvPr/>
          </p:nvSpPr>
          <p:spPr>
            <a:xfrm>
              <a:off x="20794536" y="9195086"/>
              <a:ext cx="1038542"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79" name="Shape 279"/>
            <p:cNvSpPr/>
            <p:nvPr/>
          </p:nvSpPr>
          <p:spPr>
            <a:xfrm>
              <a:off x="5718044" y="9195086"/>
              <a:ext cx="1038541" cy="1038541"/>
            </a:xfrm>
            <a:prstGeom prst="ellipse">
              <a:avLst/>
            </a:prstGeom>
            <a:solidFill>
              <a:srgbClr val="64C479"/>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80" name="Shape 280"/>
            <p:cNvSpPr/>
            <p:nvPr/>
          </p:nvSpPr>
          <p:spPr>
            <a:xfrm>
              <a:off x="9686286" y="9195086"/>
              <a:ext cx="1038541"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82" name="Shape 282"/>
            <p:cNvSpPr/>
            <p:nvPr/>
          </p:nvSpPr>
          <p:spPr>
            <a:xfrm>
              <a:off x="18112142" y="3266047"/>
              <a:ext cx="6328532"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83" name="Shape 283"/>
            <p:cNvSpPr/>
            <p:nvPr/>
          </p:nvSpPr>
          <p:spPr>
            <a:xfrm>
              <a:off x="20913150" y="3774456"/>
              <a:ext cx="3308732" cy="1082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rPr>
                  <a:latin typeface="Montserrat Medium"/>
                  <a:ea typeface="Montserrat Medium"/>
                  <a:cs typeface="Montserrat Medium"/>
                  <a:sym typeface="Montserrat Medium"/>
                </a:rPr>
                <a:t>Pen, paper</a:t>
              </a:r>
            </a:p>
          </p:txBody>
        </p:sp>
        <p:sp>
          <p:nvSpPr>
            <p:cNvPr id="284" name="Shape 284"/>
            <p:cNvSpPr/>
            <p:nvPr/>
          </p:nvSpPr>
          <p:spPr>
            <a:xfrm>
              <a:off x="13480805" y="9195086"/>
              <a:ext cx="1038541"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85" name="Shape 285"/>
            <p:cNvSpPr/>
            <p:nvPr/>
          </p:nvSpPr>
          <p:spPr>
            <a:xfrm>
              <a:off x="17275322" y="9195086"/>
              <a:ext cx="1038541" cy="1038541"/>
            </a:xfrm>
            <a:prstGeom prst="ellipse">
              <a:avLst/>
            </a:prstGeom>
            <a:solidFill>
              <a:srgbClr val="D23A21"/>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87" name="Shape 287"/>
            <p:cNvSpPr/>
            <p:nvPr/>
          </p:nvSpPr>
          <p:spPr>
            <a:xfrm>
              <a:off x="-125701" y="3057910"/>
              <a:ext cx="13079860"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88" name="Shape 288"/>
            <p:cNvSpPr/>
            <p:nvPr/>
          </p:nvSpPr>
          <p:spPr>
            <a:xfrm rot="5400000">
              <a:off x="12415477" y="3583071"/>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92" name="Shape 292"/>
            <p:cNvSpPr/>
            <p:nvPr/>
          </p:nvSpPr>
          <p:spPr>
            <a:xfrm>
              <a:off x="5718044" y="9195086"/>
              <a:ext cx="1038541" cy="1038542"/>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33" name="Shape 140">
              <a:extLst>
                <a:ext uri="{FF2B5EF4-FFF2-40B4-BE49-F238E27FC236}">
                  <a16:creationId xmlns:a16="http://schemas.microsoft.com/office/drawing/2014/main" id="{C8680C40-5A74-D842-8D8C-B16FE9458345}"/>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4" name="Shape 142">
              <a:extLst>
                <a:ext uri="{FF2B5EF4-FFF2-40B4-BE49-F238E27FC236}">
                  <a16:creationId xmlns:a16="http://schemas.microsoft.com/office/drawing/2014/main" id="{FC42D01B-4C32-F749-BF9E-51F46CA89A7F}"/>
                </a:ext>
              </a:extLst>
            </p:cNvPr>
            <p:cNvSpPr/>
            <p:nvPr/>
          </p:nvSpPr>
          <p:spPr>
            <a:xfrm>
              <a:off x="19213200" y="255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74</a:t>
              </a:r>
            </a:p>
          </p:txBody>
        </p:sp>
        <p:sp>
          <p:nvSpPr>
            <p:cNvPr id="35" name="Shape 145">
              <a:extLst>
                <a:ext uri="{FF2B5EF4-FFF2-40B4-BE49-F238E27FC236}">
                  <a16:creationId xmlns:a16="http://schemas.microsoft.com/office/drawing/2014/main" id="{9B497FA4-1AB4-7B47-9725-E0889B42D243}"/>
                </a:ext>
              </a:extLst>
            </p:cNvPr>
            <p:cNvSpPr/>
            <p:nvPr/>
          </p:nvSpPr>
          <p:spPr>
            <a:xfrm>
              <a:off x="385152" y="-143843"/>
              <a:ext cx="10289863"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Heuristic </a:t>
              </a:r>
            </a:p>
          </p:txBody>
        </p:sp>
        <p:sp>
          <p:nvSpPr>
            <p:cNvPr id="36" name="Shape 153">
              <a:extLst>
                <a:ext uri="{FF2B5EF4-FFF2-40B4-BE49-F238E27FC236}">
                  <a16:creationId xmlns:a16="http://schemas.microsoft.com/office/drawing/2014/main" id="{F8B3FE09-E392-A748-AE49-37D1C29F5085}"/>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7" name="Shape 161">
              <a:extLst>
                <a:ext uri="{FF2B5EF4-FFF2-40B4-BE49-F238E27FC236}">
                  <a16:creationId xmlns:a16="http://schemas.microsoft.com/office/drawing/2014/main" id="{6FB713D3-4F2F-074C-873A-61086CBB4D5B}"/>
                </a:ext>
              </a:extLst>
            </p:cNvPr>
            <p:cNvSpPr/>
            <p:nvPr/>
          </p:nvSpPr>
          <p:spPr>
            <a:xfrm>
              <a:off x="369845" y="2329670"/>
              <a:ext cx="11734938"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Evaluation</a:t>
              </a:r>
            </a:p>
          </p:txBody>
        </p:sp>
      </p:grpSp>
      <p:sp>
        <p:nvSpPr>
          <p:cNvPr id="296" name="Shape 296"/>
          <p:cNvSpPr/>
          <p:nvPr/>
        </p:nvSpPr>
        <p:spPr>
          <a:xfrm>
            <a:off x="15950711" y="11163560"/>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Shape 318"/>
          <p:cNvSpPr/>
          <p:nvPr/>
        </p:nvSpPr>
        <p:spPr>
          <a:xfrm>
            <a:off x="20261481"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322" name="Shape 322"/>
          <p:cNvSpPr/>
          <p:nvPr/>
        </p:nvSpPr>
        <p:spPr>
          <a:xfrm>
            <a:off x="1167007"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mins] </a:t>
            </a:r>
          </a:p>
        </p:txBody>
      </p:sp>
      <p:sp>
        <p:nvSpPr>
          <p:cNvPr id="323" name="Shape 323"/>
          <p:cNvSpPr/>
          <p:nvPr/>
        </p:nvSpPr>
        <p:spPr>
          <a:xfrm>
            <a:off x="8721869" y="10470228"/>
            <a:ext cx="2967376"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 </a:t>
            </a:r>
          </a:p>
        </p:txBody>
      </p:sp>
      <p:sp>
        <p:nvSpPr>
          <p:cNvPr id="325" name="Shape 325"/>
          <p:cNvSpPr/>
          <p:nvPr/>
        </p:nvSpPr>
        <p:spPr>
          <a:xfrm>
            <a:off x="518498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[50 mins] </a:t>
            </a:r>
          </a:p>
        </p:txBody>
      </p:sp>
      <p:sp>
        <p:nvSpPr>
          <p:cNvPr id="326" name="Shape 326"/>
          <p:cNvSpPr/>
          <p:nvPr/>
        </p:nvSpPr>
        <p:spPr>
          <a:xfrm>
            <a:off x="16388826" y="10470228"/>
            <a:ext cx="281153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[10-15 mins] </a:t>
            </a:r>
          </a:p>
        </p:txBody>
      </p:sp>
      <p:sp>
        <p:nvSpPr>
          <p:cNvPr id="327" name="Shape 327"/>
          <p:cNvSpPr/>
          <p:nvPr/>
        </p:nvSpPr>
        <p:spPr>
          <a:xfrm>
            <a:off x="12516387" y="10470228"/>
            <a:ext cx="2967377"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 </a:t>
            </a:r>
          </a:p>
        </p:txBody>
      </p:sp>
      <p:grpSp>
        <p:nvGrpSpPr>
          <p:cNvPr id="2" name="Group 1">
            <a:extLst>
              <a:ext uri="{FF2B5EF4-FFF2-40B4-BE49-F238E27FC236}">
                <a16:creationId xmlns:a16="http://schemas.microsoft.com/office/drawing/2014/main" id="{768EEE61-B388-1942-9DE7-EF6BFC444747}"/>
              </a:ext>
            </a:extLst>
          </p:cNvPr>
          <p:cNvGrpSpPr/>
          <p:nvPr/>
        </p:nvGrpSpPr>
        <p:grpSpPr>
          <a:xfrm>
            <a:off x="-125701" y="-143843"/>
            <a:ext cx="24589598" cy="13252696"/>
            <a:chOff x="-125701" y="-143843"/>
            <a:chExt cx="24589598" cy="13252696"/>
          </a:xfrm>
        </p:grpSpPr>
        <p:pic>
          <p:nvPicPr>
            <p:cNvPr id="298" name="Heuristic evaluation.jpg"/>
            <p:cNvPicPr>
              <a:picLocks noChangeAspect="1"/>
            </p:cNvPicPr>
            <p:nvPr/>
          </p:nvPicPr>
          <p:blipFill>
            <a:blip r:embed="rId2"/>
            <a:srcRect t="26570" b="26570"/>
            <a:stretch>
              <a:fillRect/>
            </a:stretch>
          </p:blipFill>
          <p:spPr>
            <a:xfrm>
              <a:off x="-39288" y="-101506"/>
              <a:ext cx="19485277" cy="6086954"/>
            </a:xfrm>
            <a:prstGeom prst="rect">
              <a:avLst/>
            </a:prstGeom>
            <a:ln w="12700">
              <a:miter lim="400000"/>
            </a:ln>
          </p:spPr>
        </p:pic>
        <p:sp>
          <p:nvSpPr>
            <p:cNvPr id="299" name="Shape 299"/>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1" name="Shape 301"/>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3" name="Shape 303"/>
            <p:cNvSpPr/>
            <p:nvPr/>
          </p:nvSpPr>
          <p:spPr>
            <a:xfrm>
              <a:off x="-110395" y="609796"/>
              <a:ext cx="10798450"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304" name="Shape 304"/>
            <p:cNvSpPr/>
            <p:nvPr/>
          </p:nvSpPr>
          <p:spPr>
            <a:xfrm rot="5400000">
              <a:off x="10144690" y="1134957"/>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6" name="Shape 306"/>
            <p:cNvSpPr/>
            <p:nvPr/>
          </p:nvSpPr>
          <p:spPr>
            <a:xfrm>
              <a:off x="17829720" y="12661177"/>
              <a:ext cx="4536314"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919191"/>
                  </a:solidFill>
                  <a:latin typeface="Montserrat Medium"/>
                  <a:ea typeface="Montserrat Medium"/>
                  <a:cs typeface="Montserrat Medium"/>
                  <a:sym typeface="Montserrat Medium"/>
                </a:defRPr>
              </a:lvl1pPr>
            </a:lstStyle>
            <a:p>
              <a:r>
                <a:t>Image Attribution: Public domain </a:t>
              </a:r>
            </a:p>
          </p:txBody>
        </p:sp>
        <p:sp>
          <p:nvSpPr>
            <p:cNvPr id="307" name="Shape 307"/>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8" name="Shape 308"/>
            <p:cNvSpPr/>
            <p:nvPr/>
          </p:nvSpPr>
          <p:spPr>
            <a:xfrm>
              <a:off x="1478213" y="9195086"/>
              <a:ext cx="1038542"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309" name="Shape 309"/>
            <p:cNvSpPr/>
            <p:nvPr/>
          </p:nvSpPr>
          <p:spPr>
            <a:xfrm>
              <a:off x="1334644" y="6636377"/>
              <a:ext cx="21354888" cy="16287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assume the role of an expert evaluator. You will evaluate a prototype of your choice, based on “10 Heuristics for User Interface Design”. Focus on your own design problem, or follow the ‘Supermarket of the Future’ brief (p.143), and use the provided template (p.177).</a:t>
              </a:r>
            </a:p>
          </p:txBody>
        </p:sp>
        <p:sp>
          <p:nvSpPr>
            <p:cNvPr id="310" name="Shape 310"/>
            <p:cNvSpPr/>
            <p:nvPr/>
          </p:nvSpPr>
          <p:spPr>
            <a:xfrm>
              <a:off x="20794536" y="9195086"/>
              <a:ext cx="1038542" cy="1038541"/>
            </a:xfrm>
            <a:prstGeom prst="ellipse">
              <a:avLst/>
            </a:prstGeom>
            <a:solidFill>
              <a:srgbClr val="D23A21"/>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311" name="Shape 311"/>
            <p:cNvSpPr/>
            <p:nvPr/>
          </p:nvSpPr>
          <p:spPr>
            <a:xfrm>
              <a:off x="5718044" y="9195086"/>
              <a:ext cx="1038541" cy="1038541"/>
            </a:xfrm>
            <a:prstGeom prst="ellipse">
              <a:avLst/>
            </a:prstGeom>
            <a:solidFill>
              <a:srgbClr val="64C479"/>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312" name="Shape 312"/>
            <p:cNvSpPr/>
            <p:nvPr/>
          </p:nvSpPr>
          <p:spPr>
            <a:xfrm>
              <a:off x="9686286" y="9195086"/>
              <a:ext cx="1038541"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314" name="Shape 314"/>
            <p:cNvSpPr/>
            <p:nvPr/>
          </p:nvSpPr>
          <p:spPr>
            <a:xfrm>
              <a:off x="18112142" y="3266047"/>
              <a:ext cx="6328532"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315" name="Shape 315"/>
            <p:cNvSpPr/>
            <p:nvPr/>
          </p:nvSpPr>
          <p:spPr>
            <a:xfrm>
              <a:off x="20913150" y="3774456"/>
              <a:ext cx="3308732" cy="1082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rPr>
                  <a:latin typeface="Montserrat Medium"/>
                  <a:ea typeface="Montserrat Medium"/>
                  <a:cs typeface="Montserrat Medium"/>
                  <a:sym typeface="Montserrat Medium"/>
                </a:rPr>
                <a:t>Pen, paper</a:t>
              </a:r>
            </a:p>
          </p:txBody>
        </p:sp>
        <p:sp>
          <p:nvSpPr>
            <p:cNvPr id="316" name="Shape 316"/>
            <p:cNvSpPr/>
            <p:nvPr/>
          </p:nvSpPr>
          <p:spPr>
            <a:xfrm>
              <a:off x="13480805" y="9195086"/>
              <a:ext cx="1038541"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317" name="Shape 317"/>
            <p:cNvSpPr/>
            <p:nvPr/>
          </p:nvSpPr>
          <p:spPr>
            <a:xfrm>
              <a:off x="17275322" y="9195086"/>
              <a:ext cx="1038541"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319" name="Shape 319"/>
            <p:cNvSpPr/>
            <p:nvPr/>
          </p:nvSpPr>
          <p:spPr>
            <a:xfrm>
              <a:off x="-125701" y="3057910"/>
              <a:ext cx="13079860"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320" name="Shape 320"/>
            <p:cNvSpPr/>
            <p:nvPr/>
          </p:nvSpPr>
          <p:spPr>
            <a:xfrm rot="5400000">
              <a:off x="12415477" y="3583071"/>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24" name="Shape 324"/>
            <p:cNvSpPr/>
            <p:nvPr/>
          </p:nvSpPr>
          <p:spPr>
            <a:xfrm>
              <a:off x="5718044" y="9195086"/>
              <a:ext cx="1038541" cy="1038542"/>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33" name="Shape 140">
              <a:extLst>
                <a:ext uri="{FF2B5EF4-FFF2-40B4-BE49-F238E27FC236}">
                  <a16:creationId xmlns:a16="http://schemas.microsoft.com/office/drawing/2014/main" id="{25D81B7A-1492-4C4F-AC81-6B4E15DDB120}"/>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4" name="Shape 142">
              <a:extLst>
                <a:ext uri="{FF2B5EF4-FFF2-40B4-BE49-F238E27FC236}">
                  <a16:creationId xmlns:a16="http://schemas.microsoft.com/office/drawing/2014/main" id="{84CDFD3C-6614-B04C-9CCC-A65FDA8E0E6E}"/>
                </a:ext>
              </a:extLst>
            </p:cNvPr>
            <p:cNvSpPr/>
            <p:nvPr/>
          </p:nvSpPr>
          <p:spPr>
            <a:xfrm>
              <a:off x="19213200" y="255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74</a:t>
              </a:r>
            </a:p>
          </p:txBody>
        </p:sp>
        <p:sp>
          <p:nvSpPr>
            <p:cNvPr id="35" name="Shape 145">
              <a:extLst>
                <a:ext uri="{FF2B5EF4-FFF2-40B4-BE49-F238E27FC236}">
                  <a16:creationId xmlns:a16="http://schemas.microsoft.com/office/drawing/2014/main" id="{CD2F5643-029A-7646-9817-17546C3F4797}"/>
                </a:ext>
              </a:extLst>
            </p:cNvPr>
            <p:cNvSpPr/>
            <p:nvPr/>
          </p:nvSpPr>
          <p:spPr>
            <a:xfrm>
              <a:off x="385152" y="-143843"/>
              <a:ext cx="10289863"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Heuristic </a:t>
              </a:r>
            </a:p>
          </p:txBody>
        </p:sp>
        <p:sp>
          <p:nvSpPr>
            <p:cNvPr id="36" name="Shape 153">
              <a:extLst>
                <a:ext uri="{FF2B5EF4-FFF2-40B4-BE49-F238E27FC236}">
                  <a16:creationId xmlns:a16="http://schemas.microsoft.com/office/drawing/2014/main" id="{0807D23F-17D1-7949-9BC6-12E3C14C6B38}"/>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7" name="Shape 161">
              <a:extLst>
                <a:ext uri="{FF2B5EF4-FFF2-40B4-BE49-F238E27FC236}">
                  <a16:creationId xmlns:a16="http://schemas.microsoft.com/office/drawing/2014/main" id="{ABC9F820-EB40-6745-AE0E-5B57AEC7DC52}"/>
                </a:ext>
              </a:extLst>
            </p:cNvPr>
            <p:cNvSpPr/>
            <p:nvPr/>
          </p:nvSpPr>
          <p:spPr>
            <a:xfrm>
              <a:off x="369845" y="2329670"/>
              <a:ext cx="11734938"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Evaluation</a:t>
              </a:r>
            </a:p>
          </p:txBody>
        </p:sp>
      </p:grpSp>
      <p:sp>
        <p:nvSpPr>
          <p:cNvPr id="328" name="Shape 328"/>
          <p:cNvSpPr/>
          <p:nvPr/>
        </p:nvSpPr>
        <p:spPr>
          <a:xfrm>
            <a:off x="19432527" y="11163560"/>
            <a:ext cx="3687763"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D422563-D5C2-7247-89CA-2F61705DF4C4}"/>
              </a:ext>
            </a:extLst>
          </p:cNvPr>
          <p:cNvGrpSpPr/>
          <p:nvPr/>
        </p:nvGrpSpPr>
        <p:grpSpPr>
          <a:xfrm>
            <a:off x="-36937" y="-2011"/>
            <a:ext cx="24496471" cy="12569404"/>
            <a:chOff x="-36937" y="-2011"/>
            <a:chExt cx="24496471" cy="12569404"/>
          </a:xfrm>
        </p:grpSpPr>
        <p:pic>
          <p:nvPicPr>
            <p:cNvPr id="330" name="pasted-image.pdf"/>
            <p:cNvPicPr>
              <a:picLocks noChangeAspect="1"/>
            </p:cNvPicPr>
            <p:nvPr/>
          </p:nvPicPr>
          <p:blipFill>
            <a:blip r:embed="rId2"/>
            <a:srcRect l="57245" t="62662" r="8715"/>
            <a:stretch>
              <a:fillRect/>
            </a:stretch>
          </p:blipFill>
          <p:spPr>
            <a:xfrm>
              <a:off x="1587" y="-2011"/>
              <a:ext cx="24457947" cy="12569404"/>
            </a:xfrm>
            <a:prstGeom prst="rect">
              <a:avLst/>
            </a:prstGeom>
            <a:ln w="12700">
              <a:miter lim="400000"/>
            </a:ln>
          </p:spPr>
        </p:pic>
        <p:sp>
          <p:nvSpPr>
            <p:cNvPr id="331" name="Shape 331"/>
            <p:cNvSpPr/>
            <p:nvPr/>
          </p:nvSpPr>
          <p:spPr>
            <a:xfrm>
              <a:off x="765506" y="1801174"/>
              <a:ext cx="11256646" cy="1692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lvl1pPr algn="l">
                <a:defRPr sz="10000" b="0">
                  <a:solidFill>
                    <a:srgbClr val="FFFFFF"/>
                  </a:solidFill>
                  <a:latin typeface="Montserrat Bold"/>
                  <a:ea typeface="Montserrat Bold"/>
                  <a:cs typeface="Montserrat Bold"/>
                  <a:sym typeface="Montserrat Bold"/>
                </a:defRPr>
              </a:lvl1pPr>
            </a:lstStyle>
            <a:p>
              <a:r>
                <a:t>Share your work!</a:t>
              </a:r>
            </a:p>
          </p:txBody>
        </p:sp>
        <p:sp>
          <p:nvSpPr>
            <p:cNvPr id="332" name="Shape 332"/>
            <p:cNvSpPr/>
            <p:nvPr/>
          </p:nvSpPr>
          <p:spPr>
            <a:xfrm>
              <a:off x="-36937" y="3546077"/>
              <a:ext cx="24457874" cy="1"/>
            </a:xfrm>
            <a:prstGeom prst="line">
              <a:avLst/>
            </a:prstGeom>
            <a:ln w="215900">
              <a:solidFill>
                <a:srgbClr val="FFFFFF"/>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3" name="Shape 333"/>
            <p:cNvSpPr/>
            <p:nvPr/>
          </p:nvSpPr>
          <p:spPr>
            <a:xfrm>
              <a:off x="855906" y="4285057"/>
              <a:ext cx="18232196" cy="765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algn="l" defTabSz="457200">
                <a:defRPr sz="4000" b="0">
                  <a:solidFill>
                    <a:srgbClr val="FFFFFF"/>
                  </a:solidFill>
                  <a:latin typeface="Montserrat Bold"/>
                  <a:ea typeface="Montserrat Bold"/>
                  <a:cs typeface="Montserrat Bold"/>
                  <a:sym typeface="Montserrat Bold"/>
                </a:defRPr>
              </a:lvl1pPr>
            </a:lstStyle>
            <a:p>
              <a:r>
                <a:t>Upload photos of your work:</a:t>
              </a:r>
            </a:p>
          </p:txBody>
        </p:sp>
        <p:sp>
          <p:nvSpPr>
            <p:cNvPr id="334" name="Shape 334"/>
            <p:cNvSpPr/>
            <p:nvPr/>
          </p:nvSpPr>
          <p:spPr>
            <a:xfrm>
              <a:off x="855906" y="5114881"/>
              <a:ext cx="18232196" cy="44989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sz="4000" b="0">
                  <a:solidFill>
                    <a:srgbClr val="FFFFFF"/>
                  </a:solidFill>
                  <a:latin typeface="Montserrat Bold"/>
                  <a:ea typeface="Montserrat Bold"/>
                  <a:cs typeface="Montserrat Bold"/>
                  <a:sym typeface="Montserrat Bold"/>
                </a:defRPr>
              </a:pPr>
              <a:endParaRP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Go to: </a:t>
              </a:r>
              <a:r>
                <a:rPr i="1">
                  <a:latin typeface="Montserrat-Italic"/>
                  <a:ea typeface="Montserrat-Italic"/>
                  <a:cs typeface="Montserrat-Italic"/>
                  <a:sym typeface="Montserrat-Italic"/>
                </a:rPr>
                <a:t>add URL here</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Enter the password: </a:t>
              </a:r>
              <a:r>
                <a:rPr i="1">
                  <a:latin typeface="Montserrat-Italic"/>
                  <a:ea typeface="Montserrat-Italic"/>
                  <a:cs typeface="Montserrat-Italic"/>
                  <a:sym typeface="Montserrat-Italic"/>
                </a:rPr>
                <a:t>password</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Upload a photo and caption of your work</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Wait for moderation</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View others’ ideas  </a:t>
              </a:r>
            </a:p>
          </p:txBody>
        </p:sp>
        <p:sp>
          <p:nvSpPr>
            <p:cNvPr id="335" name="Shape 335"/>
            <p:cNvSpPr/>
            <p:nvPr/>
          </p:nvSpPr>
          <p:spPr>
            <a:xfrm>
              <a:off x="765719" y="9722610"/>
              <a:ext cx="1823219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b="0" i="1">
                  <a:solidFill>
                    <a:srgbClr val="FFFFFF"/>
                  </a:solidFill>
                  <a:latin typeface="Montserrat-Italic"/>
                  <a:ea typeface="Montserrat-Italic"/>
                  <a:cs typeface="Montserrat-Italic"/>
                  <a:sym typeface="Montserrat-Italic"/>
                </a:defRPr>
              </a:pPr>
              <a:r>
                <a:t>A note to facilitators:</a:t>
              </a:r>
            </a:p>
            <a:p>
              <a:pPr algn="l" defTabSz="457200">
                <a:defRPr b="0" i="1">
                  <a:solidFill>
                    <a:srgbClr val="FFFFFF"/>
                  </a:solidFill>
                  <a:latin typeface="Montserrat-Italic"/>
                  <a:ea typeface="Montserrat-Italic"/>
                  <a:cs typeface="Montserrat-Italic"/>
                  <a:sym typeface="Montserrat-Italic"/>
                </a:defRPr>
              </a:pPr>
              <a:r>
                <a:t>Use this slide to give instructions for post-exercise sharing activities. These could take the form of facilitator-guided discussions, mini-presentations, or digital sharing via existing platforms (e.g. padlet) - as described here. Delete this paragraph when ready.</a:t>
              </a:r>
            </a:p>
          </p:txBody>
        </p:sp>
      </p:grpSp>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35</TotalTime>
  <Words>1011</Words>
  <Application>Microsoft Macintosh PowerPoint</Application>
  <PresentationFormat>Custom</PresentationFormat>
  <Paragraphs>153</Paragraphs>
  <Slides>10</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10</vt:i4>
      </vt:variant>
    </vt:vector>
  </HeadingPairs>
  <TitlesOfParts>
    <vt:vector size="23" baseType="lpstr">
      <vt:lpstr>Helvetica</vt:lpstr>
      <vt:lpstr>Montserrat Bold</vt:lpstr>
      <vt:lpstr>Montserrat-BoldItalic</vt:lpstr>
      <vt:lpstr>Helvetica Neue Light</vt:lpstr>
      <vt:lpstr>Helvetica Neue Medium</vt:lpstr>
      <vt:lpstr>Helvetica Light</vt:lpstr>
      <vt:lpstr>Montserrat Medium</vt:lpstr>
      <vt:lpstr>Tw Cen MT</vt:lpstr>
      <vt:lpstr>Helvetica Neue Thin</vt:lpstr>
      <vt:lpstr>Helvetica Neue</vt:lpstr>
      <vt:lpstr>Montserrat-Italic</vt:lpstr>
      <vt:lpstr>Palatino</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Robert Dongas</cp:lastModifiedBy>
  <cp:revision>7</cp:revision>
  <dcterms:modified xsi:type="dcterms:W3CDTF">2020-01-09T04:24:08Z</dcterms:modified>
</cp:coreProperties>
</file>